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4" r:id="rId40"/>
    <p:sldId id="293" r:id="rId41"/>
  </p:sldIdLst>
  <p:sldSz cx="9144000" cy="6858000" type="screen4x3"/>
  <p:notesSz cx="6796088" cy="992505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algn="r" eaLnBrk="1" hangingPunct="1">
              <a:buSzPct val="45000"/>
              <a:buFont typeface="Wingdings" panose="05000000000000000000" pitchFamily="2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pt-BR" altLang="pt-B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5638" cy="3348038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76788"/>
            <a:ext cx="5437188" cy="390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15900" algn="r" eaLnBrk="1" hangingPunct="1">
              <a:buSzPct val="45000"/>
              <a:buFont typeface="Wingdings" panose="05000000000000000000" pitchFamily="2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8395EDB5-FB09-4DC2-B1D7-2EF20D9F618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1306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34BFB8-4840-4616-9F6F-6E832B0BB865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8790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FF2965-FEF3-444D-B65D-B1007D42ADBC}" type="slidenum">
              <a:rPr lang="pt-BR" altLang="pt-BR"/>
              <a:pPr/>
              <a:t>10</a:t>
            </a:fld>
            <a:endParaRPr lang="pt-BR" altLang="pt-BR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56137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A92D3E-FF7F-407B-AA23-F3A286712DEE}" type="slidenum">
              <a:rPr lang="pt-BR" altLang="pt-BR"/>
              <a:pPr/>
              <a:t>11</a:t>
            </a:fld>
            <a:endParaRPr lang="pt-BR" altLang="pt-BR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69958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F23297-8D67-4A5A-91F0-AB75F4E73463}" type="slidenum">
              <a:rPr lang="pt-BR" altLang="pt-BR"/>
              <a:pPr/>
              <a:t>12</a:t>
            </a:fld>
            <a:endParaRPr lang="pt-BR" altLang="pt-BR"/>
          </a:p>
        </p:txBody>
      </p:sp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49181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C2D8AB-A3E5-4899-BA01-0A0E2E2EBCAF}" type="slidenum">
              <a:rPr lang="pt-BR" altLang="pt-BR"/>
              <a:pPr/>
              <a:t>13</a:t>
            </a:fld>
            <a:endParaRPr lang="pt-BR" altLang="pt-BR"/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87905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5192DD-B1F0-4501-8A3B-019E7871B99F}" type="slidenum">
              <a:rPr lang="pt-BR" altLang="pt-BR"/>
              <a:pPr/>
              <a:t>14</a:t>
            </a:fld>
            <a:endParaRPr lang="pt-BR" altLang="pt-BR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70105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B2924C-8E84-46A9-8F3F-66C5534872F9}" type="slidenum">
              <a:rPr lang="pt-BR" altLang="pt-BR"/>
              <a:pPr/>
              <a:t>15</a:t>
            </a:fld>
            <a:endParaRPr lang="pt-BR" altLang="pt-BR"/>
          </a:p>
        </p:txBody>
      </p:sp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61191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BA27DA-FDAB-4074-8C00-A85ECCDDA7FF}" type="slidenum">
              <a:rPr lang="pt-BR" altLang="pt-BR"/>
              <a:pPr/>
              <a:t>16</a:t>
            </a:fld>
            <a:endParaRPr lang="pt-BR" altLang="pt-BR"/>
          </a:p>
        </p:txBody>
      </p:sp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5656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95D934-F2AD-46EA-9622-BC6857E49B20}" type="slidenum">
              <a:rPr lang="pt-BR" altLang="pt-BR"/>
              <a:pPr/>
              <a:t>17</a:t>
            </a:fld>
            <a:endParaRPr lang="pt-BR" altLang="pt-BR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621840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03073E-2AEF-414C-8DC2-8F863B36CAC8}" type="slidenum">
              <a:rPr lang="pt-BR" altLang="pt-BR"/>
              <a:pPr/>
              <a:t>18</a:t>
            </a:fld>
            <a:endParaRPr lang="pt-BR" altLang="pt-BR"/>
          </a:p>
        </p:txBody>
      </p:sp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88316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3B867F-1D54-4CFA-A2DF-BB93E7DC07A5}" type="slidenum">
              <a:rPr lang="pt-BR" altLang="pt-BR"/>
              <a:pPr/>
              <a:t>19</a:t>
            </a:fld>
            <a:endParaRPr lang="pt-BR" altLang="pt-BR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84239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B7210B-B12E-477A-A9E9-81DD9CDC2680}" type="slidenum">
              <a:rPr lang="pt-BR" altLang="pt-BR"/>
              <a:pPr/>
              <a:t>2</a:t>
            </a:fld>
            <a:endParaRPr lang="pt-BR" altLang="pt-BR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EA1F9634-4014-4F10-BC53-2DA0BD29108A}" type="slidenum">
              <a:rPr lang="pt-BR" altLang="pt-BR" sz="1200"/>
              <a:pPr algn="r" eaLnBrk="1" hangingPunct="1">
                <a:buClrTx/>
                <a:buFontTx/>
                <a:buNone/>
              </a:pPr>
              <a:t>2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3507572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12F2F5-1B02-4487-AD32-6B8614F4D9F3}" type="slidenum">
              <a:rPr lang="pt-BR" altLang="pt-BR"/>
              <a:pPr/>
              <a:t>20</a:t>
            </a:fld>
            <a:endParaRPr lang="pt-BR" altLang="pt-BR"/>
          </a:p>
        </p:txBody>
      </p:sp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553445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5267D6-6331-4A2E-992D-3069DF291022}" type="slidenum">
              <a:rPr lang="pt-BR" altLang="pt-BR"/>
              <a:pPr/>
              <a:t>21</a:t>
            </a:fld>
            <a:endParaRPr lang="pt-BR" altLang="pt-BR"/>
          </a:p>
        </p:txBody>
      </p:sp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262672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51BA40-AD82-4663-BFAD-EF2905B4E258}" type="slidenum">
              <a:rPr lang="pt-BR" altLang="pt-BR"/>
              <a:pPr/>
              <a:t>22</a:t>
            </a:fld>
            <a:endParaRPr lang="pt-BR" altLang="pt-BR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752609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7BA7BB-28ED-4B42-B4D8-8FEFB7BBC9A7}" type="slidenum">
              <a:rPr lang="pt-BR" altLang="pt-BR"/>
              <a:pPr/>
              <a:t>23</a:t>
            </a:fld>
            <a:endParaRPr lang="pt-BR" altLang="pt-BR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545753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31E929-88BD-4C02-B93F-7F14DABA65C4}" type="slidenum">
              <a:rPr lang="pt-BR" altLang="pt-BR"/>
              <a:pPr/>
              <a:t>24</a:t>
            </a:fld>
            <a:endParaRPr lang="pt-BR" altLang="pt-BR"/>
          </a:p>
        </p:txBody>
      </p:sp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173873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CA56FE-38D3-4AB8-9320-950EE02B5A7F}" type="slidenum">
              <a:rPr lang="pt-BR" altLang="pt-BR"/>
              <a:pPr/>
              <a:t>25</a:t>
            </a:fld>
            <a:endParaRPr lang="pt-BR" altLang="pt-BR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628253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F8A064A-3A1C-4DF5-9F37-9032CA082185}" type="slidenum">
              <a:rPr lang="pt-BR" altLang="pt-BR"/>
              <a:pPr/>
              <a:t>26</a:t>
            </a:fld>
            <a:endParaRPr lang="pt-BR" altLang="pt-BR"/>
          </a:p>
        </p:txBody>
      </p:sp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998720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743A4E-E470-4AA0-B59E-252BB130BF43}" type="slidenum">
              <a:rPr lang="pt-BR" altLang="pt-BR"/>
              <a:pPr/>
              <a:t>27</a:t>
            </a:fld>
            <a:endParaRPr lang="pt-BR" altLang="pt-BR"/>
          </a:p>
        </p:txBody>
      </p:sp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903873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3765FC-2702-45D1-924A-41EE3AF34BB2}" type="slidenum">
              <a:rPr lang="pt-BR" altLang="pt-BR"/>
              <a:pPr/>
              <a:t>28</a:t>
            </a:fld>
            <a:endParaRPr lang="pt-BR" altLang="pt-BR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F1D3E9D4-364E-4DA7-BBE3-469B98DAAA3E}" type="slidenum">
              <a:rPr lang="pt-BR" altLang="pt-BR" sz="1200"/>
              <a:pPr algn="r" eaLnBrk="1" hangingPunct="1">
                <a:buClrTx/>
                <a:buFontTx/>
                <a:buNone/>
              </a:pPr>
              <a:t>28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18513835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D4DF42-2B34-4AD5-A888-CBE6B543BCCE}" type="slidenum">
              <a:rPr lang="pt-BR" altLang="pt-BR"/>
              <a:pPr/>
              <a:t>29</a:t>
            </a:fld>
            <a:endParaRPr lang="pt-BR" altLang="pt-BR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04954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12CCCA-D28D-461E-ABD7-A0AB74E22C03}" type="slidenum">
              <a:rPr lang="pt-BR" altLang="pt-BR"/>
              <a:pPr/>
              <a:t>3</a:t>
            </a:fld>
            <a:endParaRPr lang="pt-BR" altLang="pt-B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9EEA15AC-4A20-4471-854C-3DA57C4715FC}" type="slidenum">
              <a:rPr lang="pt-BR" altLang="pt-BR" sz="1200"/>
              <a:pPr algn="r" eaLnBrk="1" hangingPunct="1">
                <a:buClrTx/>
                <a:buFontTx/>
                <a:buNone/>
              </a:pPr>
              <a:t>3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4738083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DB00DD-060C-4C1E-BA62-48A9CE7AC9B4}" type="slidenum">
              <a:rPr lang="pt-BR" altLang="pt-BR"/>
              <a:pPr/>
              <a:t>30</a:t>
            </a:fld>
            <a:endParaRPr lang="pt-BR" altLang="pt-BR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621829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10F33E-9C23-4774-B676-B279750F6339}" type="slidenum">
              <a:rPr lang="pt-BR" altLang="pt-BR"/>
              <a:pPr/>
              <a:t>31</a:t>
            </a:fld>
            <a:endParaRPr lang="pt-BR" altLang="pt-BR"/>
          </a:p>
        </p:txBody>
      </p:sp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529560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0F46EF-0803-4F99-B1BB-439AEE185371}" type="slidenum">
              <a:rPr lang="pt-BR" altLang="pt-BR"/>
              <a:pPr/>
              <a:t>32</a:t>
            </a:fld>
            <a:endParaRPr lang="pt-BR" altLang="pt-BR"/>
          </a:p>
        </p:txBody>
      </p:sp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95022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278E37-FB9E-4D9E-9181-9D3C59A047A7}" type="slidenum">
              <a:rPr lang="pt-BR" altLang="pt-BR"/>
              <a:pPr/>
              <a:t>33</a:t>
            </a:fld>
            <a:endParaRPr lang="pt-BR" altLang="pt-BR"/>
          </a:p>
        </p:txBody>
      </p:sp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413620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203FEA0-E368-4B13-9DDF-80742E13887F}" type="slidenum">
              <a:rPr lang="pt-BR" altLang="pt-BR"/>
              <a:pPr/>
              <a:t>34</a:t>
            </a:fld>
            <a:endParaRPr lang="pt-BR" altLang="pt-BR"/>
          </a:p>
        </p:txBody>
      </p:sp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430453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FE5CF0-F218-4A80-B79F-3E342911F62C}" type="slidenum">
              <a:rPr lang="pt-BR" altLang="pt-BR"/>
              <a:pPr/>
              <a:t>35</a:t>
            </a:fld>
            <a:endParaRPr lang="pt-BR" altLang="pt-BR"/>
          </a:p>
        </p:txBody>
      </p:sp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834636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D3560E-67B8-44E7-B398-CABA884F944A}" type="slidenum">
              <a:rPr lang="pt-BR" altLang="pt-BR"/>
              <a:pPr/>
              <a:t>36</a:t>
            </a:fld>
            <a:endParaRPr lang="pt-BR" altLang="pt-BR"/>
          </a:p>
        </p:txBody>
      </p:sp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935048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D6DEE1-008A-420F-B56F-CD5EE84BBCD5}" type="slidenum">
              <a:rPr lang="pt-BR" altLang="pt-BR"/>
              <a:pPr/>
              <a:t>37</a:t>
            </a:fld>
            <a:endParaRPr lang="pt-BR" altLang="pt-BR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B28655A7-45A1-4E8A-86FC-9273F29371CA}" type="slidenum">
              <a:rPr lang="pt-BR" altLang="pt-BR" sz="1200"/>
              <a:pPr algn="r" eaLnBrk="1" hangingPunct="1">
                <a:buClrTx/>
                <a:buFontTx/>
                <a:buNone/>
              </a:pPr>
              <a:t>37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22673009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D6DEE1-008A-420F-B56F-CD5EE84BBCD5}" type="slidenum">
              <a:rPr lang="pt-BR" altLang="pt-BR"/>
              <a:pPr/>
              <a:t>38</a:t>
            </a:fld>
            <a:endParaRPr lang="pt-BR" altLang="pt-BR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B28655A7-45A1-4E8A-86FC-9273F29371CA}" type="slidenum">
              <a:rPr lang="pt-BR" altLang="pt-BR" sz="1200"/>
              <a:pPr algn="r" eaLnBrk="1" hangingPunct="1">
                <a:buClrTx/>
                <a:buFontTx/>
                <a:buNone/>
              </a:pPr>
              <a:t>38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27070850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68BBF2-83E3-49D9-BFF3-FAE0CE4EBE11}" type="slidenum">
              <a:rPr lang="pt-BR" altLang="pt-BR"/>
              <a:pPr/>
              <a:t>39</a:t>
            </a:fld>
            <a:endParaRPr lang="pt-BR" altLang="pt-BR"/>
          </a:p>
        </p:txBody>
      </p:sp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90901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69217D-7A1E-4094-8731-88BD3E21EA45}" type="slidenum">
              <a:rPr lang="pt-BR" altLang="pt-BR"/>
              <a:pPr/>
              <a:t>4</a:t>
            </a:fld>
            <a:endParaRPr lang="pt-BR" altLang="pt-BR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28A4733-AB6F-479B-BBA6-B0F16947328E}" type="slidenum">
              <a:rPr lang="pt-BR" altLang="pt-BR" sz="1200"/>
              <a:pPr algn="r" eaLnBrk="1" hangingPunct="1">
                <a:buClrTx/>
                <a:buFontTx/>
                <a:buNone/>
              </a:pPr>
              <a:t>4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1869896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E837A3-C693-48D0-BF43-16BBA47C55DB}" type="slidenum">
              <a:rPr lang="pt-BR" altLang="pt-BR"/>
              <a:pPr/>
              <a:t>5</a:t>
            </a:fld>
            <a:endParaRPr lang="pt-BR" altLang="pt-BR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F7E886D-3C4B-4365-80BA-274327306E2B}" type="slidenum">
              <a:rPr lang="pt-BR" altLang="pt-BR" sz="1200"/>
              <a:pPr algn="r" eaLnBrk="1" hangingPunct="1">
                <a:buClrTx/>
                <a:buFontTx/>
                <a:buNone/>
              </a:pPr>
              <a:t>5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247154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6DA884-57FC-4B94-87CF-43C09B9D53B9}" type="slidenum">
              <a:rPr lang="pt-BR" altLang="pt-BR"/>
              <a:pPr/>
              <a:t>6</a:t>
            </a:fld>
            <a:endParaRPr lang="pt-BR" altLang="pt-BR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0171650-1354-4EE2-AC59-62F13E0D3B3D}" type="slidenum">
              <a:rPr lang="pt-BR" altLang="pt-BR" sz="1200"/>
              <a:pPr algn="r" eaLnBrk="1" hangingPunct="1">
                <a:buClrTx/>
                <a:buFontTx/>
                <a:buNone/>
              </a:pPr>
              <a:t>6</a:t>
            </a:fld>
            <a:endParaRPr lang="pt-BR" altLang="pt-BR" sz="1200"/>
          </a:p>
        </p:txBody>
      </p:sp>
    </p:spTree>
    <p:extLst>
      <p:ext uri="{BB962C8B-B14F-4D97-AF65-F5344CB8AC3E}">
        <p14:creationId xmlns:p14="http://schemas.microsoft.com/office/powerpoint/2010/main" val="3330431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120150-9E58-486A-9306-AD93FF77DF86}" type="slidenum">
              <a:rPr lang="pt-BR" altLang="pt-BR"/>
              <a:pPr/>
              <a:t>7</a:t>
            </a:fld>
            <a:endParaRPr lang="pt-BR" altLang="pt-BR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74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9F52B-D0A9-4299-8C70-1977B479B306}" type="slidenum">
              <a:rPr lang="pt-BR" altLang="pt-BR"/>
              <a:pPr/>
              <a:t>8</a:t>
            </a:fld>
            <a:endParaRPr lang="pt-BR" altLang="pt-BR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15386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F4429C-43F8-4FDF-A163-111CD23D6AEB}" type="slidenum">
              <a:rPr lang="pt-BR" altLang="pt-BR"/>
              <a:pPr/>
              <a:t>9</a:t>
            </a:fld>
            <a:endParaRPr lang="pt-BR" altLang="pt-BR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5225" y="1241425"/>
            <a:ext cx="4467225" cy="334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76788"/>
            <a:ext cx="5438775" cy="3908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5045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2F3D8BA-1268-42B8-96AF-408C3412C4A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9384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19B3387-2792-4FE7-A956-B29DDA3F11A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19550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AC8025-2269-4CD0-84D9-D11C5FD1428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73182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C861D27-0150-416D-A5FE-D0D559C2BB1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8710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385BD4-5768-4097-9572-0ABA5BE3EF1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13137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0B48E8A-CB30-4165-8B39-7FAE03A55A6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42273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1B6E69C-DB70-472C-A4A9-F0B1CCF99AF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16188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FA467EB-D619-4508-9A0E-F209008E0DF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59990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0C1605-85D6-48A2-9109-04514D2F0BC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92731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026AC5-76B5-48CF-9999-05245D1B7DB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2153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0CFCF2-F0A5-4659-96CC-B8D6CBCF60D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8316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D3998D2-E718-4435-9B60-0947CA37C46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16752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509A6B7-4F71-43F6-B1C7-E013DC5C9BF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92041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BA958C-96AB-4925-B518-AD5B24EB184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58961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0056B3-914D-4F00-89CA-94AF02DF43F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8550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B1F8BF-ECD3-43F6-AB2F-A7771AC71BE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79796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F1C3F7E-2074-4B9D-A984-D0CBB21CB1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92807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D9802B9-57F4-4516-AE88-A00FA009DA9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4739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24D38F-F966-49F1-B3C3-0580D3E9D32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421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B4CED4F-354A-4944-A62B-52A7D02A903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689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83847E-B9BF-4867-81BE-F3EF16BB477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7663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D8810FC-FDFA-4C6D-AFAB-61E38B7AFFC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1109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pt-BR" altLang="pt-B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B29F7A37-9A6A-42A7-BC41-8AAD33D19171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pt-BR" altLang="pt-BR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30D04945-8BA8-40B9-8011-A413251A54E5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2276475"/>
            <a:ext cx="9144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4800" b="1">
                <a:solidFill>
                  <a:srgbClr val="FFFFFF"/>
                </a:solidFill>
              </a:rPr>
              <a:t>COMPLEXO VIÁRIO SUL</a:t>
            </a:r>
          </a:p>
          <a:p>
            <a:pPr algn="ctr" eaLnBrk="1" hangingPunct="1">
              <a:buClrTx/>
              <a:buFontTx/>
              <a:buNone/>
            </a:pPr>
            <a:r>
              <a:rPr lang="pt-BR" altLang="pt-BR" sz="3600" b="1">
                <a:solidFill>
                  <a:srgbClr val="FFFFFF"/>
                </a:solidFill>
              </a:rPr>
              <a:t>Entradas e Saídas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1919288"/>
            <a:ext cx="91440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3600" b="1">
                <a:solidFill>
                  <a:srgbClr val="A8D23F"/>
                </a:solidFill>
              </a:rPr>
              <a:t>PROPOSTA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0263"/>
            <a:ext cx="9144000" cy="518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0900"/>
            <a:ext cx="9167813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8" name="AutoShape 2"/>
          <p:cNvSpPr>
            <a:spLocks/>
          </p:cNvSpPr>
          <p:nvPr/>
        </p:nvSpPr>
        <p:spPr bwMode="auto">
          <a:xfrm>
            <a:off x="7380288" y="1020763"/>
            <a:ext cx="1579562" cy="422275"/>
          </a:xfrm>
          <a:prstGeom prst="callout1">
            <a:avLst>
              <a:gd name="adj1" fmla="val 18519"/>
              <a:gd name="adj2" fmla="val -8333"/>
              <a:gd name="adj3" fmla="val 660491"/>
              <a:gd name="adj4" fmla="val -71884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4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14339" name="AutoShape 3"/>
          <p:cNvSpPr>
            <a:spLocks/>
          </p:cNvSpPr>
          <p:nvPr/>
        </p:nvSpPr>
        <p:spPr bwMode="auto">
          <a:xfrm>
            <a:off x="4667250" y="995363"/>
            <a:ext cx="2243138" cy="323850"/>
          </a:xfrm>
          <a:prstGeom prst="callout1">
            <a:avLst>
              <a:gd name="adj1" fmla="val 18519"/>
              <a:gd name="adj2" fmla="val -8333"/>
              <a:gd name="adj3" fmla="val 832278"/>
              <a:gd name="adj4" fmla="val -24398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4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Dep. J. Marcus Cherém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0250" y="5668963"/>
            <a:ext cx="2405063" cy="306387"/>
          </a:xfrm>
          <a:prstGeom prst="rect">
            <a:avLst/>
          </a:prstGeom>
          <a:solidFill>
            <a:srgbClr val="FCD5B5">
              <a:alpha val="5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400" b="1"/>
              <a:t>Parque de Exposições - ABCZ</a:t>
            </a:r>
          </a:p>
        </p:txBody>
      </p:sp>
      <p:sp>
        <p:nvSpPr>
          <p:cNvPr id="14341" name="AutoShape 5"/>
          <p:cNvSpPr>
            <a:spLocks/>
          </p:cNvSpPr>
          <p:nvPr/>
        </p:nvSpPr>
        <p:spPr bwMode="auto">
          <a:xfrm flipH="1">
            <a:off x="604838" y="879475"/>
            <a:ext cx="906462" cy="195263"/>
          </a:xfrm>
          <a:prstGeom prst="callout1">
            <a:avLst>
              <a:gd name="adj1" fmla="val 18519"/>
              <a:gd name="adj2" fmla="val -8333"/>
              <a:gd name="adj3" fmla="val 1872231"/>
              <a:gd name="adj4" fmla="val -28556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4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VIADUTO</a:t>
            </a:r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2381250" y="1250950"/>
            <a:ext cx="6886575" cy="55403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T0" fmla="*/ 0 w 9157647"/>
              <a:gd name="T1" fmla="*/ 0 h 736979"/>
              <a:gd name="T2" fmla="*/ 1713946 w 9157647"/>
              <a:gd name="T3" fmla="*/ 235979 h 736979"/>
              <a:gd name="T4" fmla="*/ 1775525 w 9157647"/>
              <a:gd name="T5" fmla="*/ 277019 h 736979"/>
              <a:gd name="T6" fmla="*/ 6886575 w 9157647"/>
              <a:gd name="T7" fmla="*/ 554038 h 736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7647" h="736979">
                <a:moveTo>
                  <a:pt x="0" y="0"/>
                </a:moveTo>
                <a:lnTo>
                  <a:pt x="2279176" y="313898"/>
                </a:lnTo>
                <a:cubicBezTo>
                  <a:pt x="2672686" y="375313"/>
                  <a:pt x="2361062" y="368489"/>
                  <a:pt x="2361062" y="368489"/>
                </a:cubicBezTo>
                <a:lnTo>
                  <a:pt x="9157647" y="736979"/>
                </a:ln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 rot="480000">
            <a:off x="3148013" y="1162050"/>
            <a:ext cx="687387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050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 rot="1440000">
            <a:off x="6076950" y="5348288"/>
            <a:ext cx="1835150" cy="428625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Av.Edilson Lamartine  Mendes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 rot="20820000">
            <a:off x="138113" y="5319713"/>
            <a:ext cx="1376362" cy="261937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 Fernando Costa’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 rot="20580000">
            <a:off x="508000" y="3521075"/>
            <a:ext cx="1568450" cy="398463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 Cel. Joaquim de Oliveira Prata 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 rot="20940000">
            <a:off x="646113" y="2533650"/>
            <a:ext cx="1181100" cy="428625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Av.Guilherme Ferreira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 rot="2520000">
            <a:off x="4618038" y="2979738"/>
            <a:ext cx="1709737" cy="261937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 Comendador Gomes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 rot="1860000">
            <a:off x="5645150" y="2500313"/>
            <a:ext cx="908050" cy="261937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 Itapagipe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8040688" y="4127500"/>
            <a:ext cx="1152525" cy="261938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Av.João XXIII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 rot="2460000">
            <a:off x="1098550" y="3856038"/>
            <a:ext cx="803275" cy="428625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Jacutinga’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 rot="16860000">
            <a:off x="2289175" y="3657600"/>
            <a:ext cx="898525" cy="428625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 Josué Lage ’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277938"/>
            <a:ext cx="9220200" cy="558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07950" y="639763"/>
            <a:ext cx="8493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800" b="1">
                <a:latin typeface="Ebrima" panose="02000000000000000000" pitchFamily="2" charset="0"/>
              </a:rPr>
              <a:t>Av. Tonico dos Santos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-117475" y="1277938"/>
            <a:ext cx="9261475" cy="1587"/>
          </a:xfrm>
          <a:prstGeom prst="line">
            <a:avLst/>
          </a:prstGeom>
          <a:noFill/>
          <a:ln w="76320" cap="sq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740525" y="1597025"/>
            <a:ext cx="2173288" cy="534988"/>
          </a:xfrm>
          <a:prstGeom prst="callout1">
            <a:avLst>
              <a:gd name="adj1" fmla="val 18519"/>
              <a:gd name="adj2" fmla="val -8333"/>
              <a:gd name="adj3" fmla="val 352634"/>
              <a:gd name="adj4" fmla="val -5007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6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3 pistas de entrada, sentido  Centro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9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2278063"/>
            <a:ext cx="9144000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4000" b="1">
                <a:solidFill>
                  <a:srgbClr val="002060"/>
                </a:solidFill>
              </a:rPr>
              <a:t>ROTATÓRIA</a:t>
            </a:r>
          </a:p>
          <a:p>
            <a:pPr algn="ctr" eaLnBrk="1" hangingPunct="1">
              <a:buClrTx/>
              <a:buFontTx/>
              <a:buNone/>
            </a:pPr>
            <a:r>
              <a:rPr lang="pt-BR" altLang="pt-BR" sz="4000" b="1">
                <a:solidFill>
                  <a:srgbClr val="002060"/>
                </a:solidFill>
              </a:rPr>
              <a:t>AV. GUILHERME FERREIRA</a:t>
            </a:r>
          </a:p>
          <a:p>
            <a:pPr algn="ctr" eaLnBrk="1" hangingPunct="1">
              <a:buClrTx/>
              <a:buFontTx/>
              <a:buNone/>
            </a:pPr>
            <a:endParaRPr lang="pt-BR" altLang="pt-BR" sz="4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13724" r="10915" b="3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402" t="13724" r="10915" b="3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0" name="AutoShape 2"/>
          <p:cNvSpPr>
            <a:spLocks noChangeArrowheads="1"/>
          </p:cNvSpPr>
          <p:nvPr/>
        </p:nvSpPr>
        <p:spPr bwMode="auto">
          <a:xfrm rot="10440000">
            <a:off x="5422900" y="3557588"/>
            <a:ext cx="231775" cy="455612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rot="11160000">
            <a:off x="5440363" y="2571750"/>
            <a:ext cx="192087" cy="455613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rot="12360000">
            <a:off x="5343525" y="4802188"/>
            <a:ext cx="230188" cy="457200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rot="12360000">
            <a:off x="4749800" y="6178550"/>
            <a:ext cx="230188" cy="455613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8" t="33122" r="18600" b="88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6268" t="33122" r="18600" b="886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4" name="AutoShape 2"/>
          <p:cNvSpPr>
            <a:spLocks/>
          </p:cNvSpPr>
          <p:nvPr/>
        </p:nvSpPr>
        <p:spPr bwMode="auto">
          <a:xfrm>
            <a:off x="6156325" y="1412875"/>
            <a:ext cx="2370138" cy="582613"/>
          </a:xfrm>
          <a:prstGeom prst="callout1">
            <a:avLst>
              <a:gd name="adj1" fmla="val 18519"/>
              <a:gd name="adj2" fmla="val -8333"/>
              <a:gd name="adj3" fmla="val 447569"/>
              <a:gd name="adj4" fmla="val -6923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6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Rotatória Av Guilherme Ferreira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-39688"/>
            <a:ext cx="9196388" cy="689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8" name="AutoShape 2"/>
          <p:cNvSpPr>
            <a:spLocks noChangeArrowheads="1"/>
          </p:cNvSpPr>
          <p:nvPr/>
        </p:nvSpPr>
        <p:spPr bwMode="auto">
          <a:xfrm rot="18120000">
            <a:off x="2031206" y="25296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 rot="1080000">
            <a:off x="5091113" y="1360488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 rot="11580000">
            <a:off x="5319713" y="1460500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 rot="17160000">
            <a:off x="5471319" y="388381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2" name="Freeform 6"/>
          <p:cNvSpPr>
            <a:spLocks noChangeArrowheads="1"/>
          </p:cNvSpPr>
          <p:nvPr/>
        </p:nvSpPr>
        <p:spPr bwMode="auto">
          <a:xfrm>
            <a:off x="1563688" y="327025"/>
            <a:ext cx="688975" cy="68897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T0" fmla="*/ 344487 w 688975"/>
              <a:gd name="T1" fmla="*/ 0 h 688975"/>
              <a:gd name="T2" fmla="*/ 688975 w 688975"/>
              <a:gd name="T3" fmla="*/ 344488 h 6889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88975" h="688975" stroke="0">
                <a:moveTo>
                  <a:pt x="344487" y="0"/>
                </a:moveTo>
                <a:cubicBezTo>
                  <a:pt x="534742" y="0"/>
                  <a:pt x="688975" y="154233"/>
                  <a:pt x="688975" y="344488"/>
                </a:cubicBezTo>
                <a:lnTo>
                  <a:pt x="344488" y="344488"/>
                </a:lnTo>
                <a:cubicBezTo>
                  <a:pt x="344488" y="229659"/>
                  <a:pt x="344487" y="114829"/>
                  <a:pt x="344487" y="0"/>
                </a:cubicBezTo>
                <a:close/>
              </a:path>
              <a:path w="688975" h="688975" fill="none">
                <a:moveTo>
                  <a:pt x="344487" y="0"/>
                </a:moveTo>
                <a:cubicBezTo>
                  <a:pt x="534742" y="0"/>
                  <a:pt x="688975" y="154233"/>
                  <a:pt x="688975" y="344488"/>
                </a:cubicBezTo>
              </a:path>
            </a:pathLst>
          </a:custGeom>
          <a:noFill/>
          <a:ln w="9360" cap="flat">
            <a:solidFill>
              <a:srgbClr val="4A7EB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3" name="Freeform 7"/>
          <p:cNvSpPr>
            <a:spLocks noChangeArrowheads="1"/>
          </p:cNvSpPr>
          <p:nvPr/>
        </p:nvSpPr>
        <p:spPr bwMode="auto">
          <a:xfrm rot="360000">
            <a:off x="1473200" y="333375"/>
            <a:ext cx="898525" cy="139065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64224 w 1230988"/>
              <a:gd name="T1" fmla="*/ 0 h 2069431"/>
              <a:gd name="T2" fmla="*/ 64224 w 1230988"/>
              <a:gd name="T3" fmla="*/ 509366 h 2069431"/>
              <a:gd name="T4" fmla="*/ 731665 w 1230988"/>
              <a:gd name="T5" fmla="*/ 1180435 h 2069431"/>
              <a:gd name="T6" fmla="*/ 898525 w 1230988"/>
              <a:gd name="T7" fmla="*/ 1390650 h 2069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0988" h="2069431">
                <a:moveTo>
                  <a:pt x="87988" y="0"/>
                </a:moveTo>
                <a:cubicBezTo>
                  <a:pt x="11788" y="232610"/>
                  <a:pt x="-64412" y="465221"/>
                  <a:pt x="87988" y="757989"/>
                </a:cubicBezTo>
                <a:cubicBezTo>
                  <a:pt x="240388" y="1050757"/>
                  <a:pt x="811888" y="1538036"/>
                  <a:pt x="1002388" y="1756610"/>
                </a:cubicBezTo>
                <a:cubicBezTo>
                  <a:pt x="1192888" y="1975184"/>
                  <a:pt x="1211938" y="2022307"/>
                  <a:pt x="1230988" y="2069431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 rot="18420000">
            <a:off x="753269" y="1689894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 rot="17160000">
            <a:off x="4158456" y="344725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 rot="17700000">
            <a:off x="2638425" y="4376738"/>
            <a:ext cx="1162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600" b="1"/>
              <a:t>RUA OLGA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 rot="19800000">
            <a:off x="-171450" y="2757488"/>
            <a:ext cx="18827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NEUZA  JORDÃO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 rot="17280000">
            <a:off x="3987006" y="1234282"/>
            <a:ext cx="2763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600" b="1"/>
              <a:t>AV GUILHERME FERREIRA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 rot="360000">
            <a:off x="6105525" y="3587750"/>
            <a:ext cx="2938463" cy="3063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CEL JOAQUIM de OLIVEIRA. PRATA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7426325" y="2554288"/>
            <a:ext cx="1611313" cy="2762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200" b="1"/>
              <a:t>R. JOSÉ BONIFÁCIO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 rot="2280000">
            <a:off x="1349375" y="1768475"/>
            <a:ext cx="26622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200" b="1"/>
              <a:t>R. CEL JOAQUIM de OLIVEIRA. PRATA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 rot="1080000">
            <a:off x="4379913" y="4338638"/>
            <a:ext cx="2459037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600" b="1"/>
              <a:t>AV  MARCUS CHEREM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 rot="2100000">
            <a:off x="36513" y="1479550"/>
            <a:ext cx="2459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600" b="1"/>
              <a:t>AV  MARCUS CHEREM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 rot="4560000">
            <a:off x="6224588" y="5003800"/>
            <a:ext cx="1089025" cy="7334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DAGOBERTO PRATA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-15875"/>
            <a:ext cx="9166226" cy="687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2" name="AutoShape 2"/>
          <p:cNvSpPr>
            <a:spLocks noChangeArrowheads="1"/>
          </p:cNvSpPr>
          <p:nvPr/>
        </p:nvSpPr>
        <p:spPr bwMode="auto">
          <a:xfrm rot="18120000">
            <a:off x="2048669" y="2540794"/>
            <a:ext cx="225425" cy="379413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 rot="1080000">
            <a:off x="5099050" y="1377950"/>
            <a:ext cx="225425" cy="379413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 rot="11580000">
            <a:off x="5324475" y="1479550"/>
            <a:ext cx="225425" cy="379413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 rot="17160000">
            <a:off x="5475288" y="3894138"/>
            <a:ext cx="227012" cy="379412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 rot="6180000">
            <a:off x="3859212" y="2435226"/>
            <a:ext cx="227013" cy="37941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3660000">
            <a:off x="1979613" y="1878013"/>
            <a:ext cx="227012" cy="379412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8" name="Freeform 8"/>
          <p:cNvSpPr>
            <a:spLocks noChangeArrowheads="1"/>
          </p:cNvSpPr>
          <p:nvPr/>
        </p:nvSpPr>
        <p:spPr bwMode="auto">
          <a:xfrm>
            <a:off x="1581150" y="347663"/>
            <a:ext cx="687388" cy="68738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343694 w 687388"/>
              <a:gd name="T1" fmla="*/ 0 h 687387"/>
              <a:gd name="T2" fmla="*/ 687388 w 687388"/>
              <a:gd name="T3" fmla="*/ 343694 h 68738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87388" h="687387" stroke="0">
                <a:moveTo>
                  <a:pt x="343694" y="0"/>
                </a:moveTo>
                <a:cubicBezTo>
                  <a:pt x="533511" y="0"/>
                  <a:pt x="687388" y="153877"/>
                  <a:pt x="687388" y="343694"/>
                </a:cubicBezTo>
                <a:lnTo>
                  <a:pt x="343694" y="343694"/>
                </a:lnTo>
                <a:lnTo>
                  <a:pt x="343694" y="0"/>
                </a:lnTo>
                <a:close/>
              </a:path>
              <a:path w="687388" h="687387" fill="none">
                <a:moveTo>
                  <a:pt x="343694" y="0"/>
                </a:moveTo>
                <a:cubicBezTo>
                  <a:pt x="533511" y="0"/>
                  <a:pt x="687388" y="153877"/>
                  <a:pt x="687388" y="343694"/>
                </a:cubicBezTo>
              </a:path>
            </a:pathLst>
          </a:custGeom>
          <a:noFill/>
          <a:ln w="9360" cap="flat">
            <a:solidFill>
              <a:srgbClr val="4A7EB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9" name="Freeform 9"/>
          <p:cNvSpPr>
            <a:spLocks noChangeArrowheads="1"/>
          </p:cNvSpPr>
          <p:nvPr/>
        </p:nvSpPr>
        <p:spPr bwMode="auto">
          <a:xfrm rot="360000">
            <a:off x="1490663" y="355600"/>
            <a:ext cx="895350" cy="138747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63997 w 1230988"/>
              <a:gd name="T1" fmla="*/ 0 h 2069431"/>
              <a:gd name="T2" fmla="*/ 63997 w 1230988"/>
              <a:gd name="T3" fmla="*/ 508203 h 2069431"/>
              <a:gd name="T4" fmla="*/ 729079 w 1230988"/>
              <a:gd name="T5" fmla="*/ 1177740 h 2069431"/>
              <a:gd name="T6" fmla="*/ 895350 w 1230988"/>
              <a:gd name="T7" fmla="*/ 1387475 h 2069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0988" h="2069431">
                <a:moveTo>
                  <a:pt x="87988" y="0"/>
                </a:moveTo>
                <a:cubicBezTo>
                  <a:pt x="11788" y="232610"/>
                  <a:pt x="-64412" y="465221"/>
                  <a:pt x="87988" y="757989"/>
                </a:cubicBezTo>
                <a:cubicBezTo>
                  <a:pt x="240388" y="1050757"/>
                  <a:pt x="811888" y="1538036"/>
                  <a:pt x="1002388" y="1756610"/>
                </a:cubicBezTo>
                <a:cubicBezTo>
                  <a:pt x="1192888" y="1975184"/>
                  <a:pt x="1211938" y="2022307"/>
                  <a:pt x="1230988" y="2069431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 rot="7380000">
            <a:off x="2707481" y="1794670"/>
            <a:ext cx="225425" cy="37941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 rot="5040000">
            <a:off x="2332831" y="17041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 rot="21180000">
            <a:off x="1674813" y="2192338"/>
            <a:ext cx="225425" cy="37941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rot="18420000">
            <a:off x="772319" y="170576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 rot="16200000">
            <a:off x="4206875" y="3235325"/>
            <a:ext cx="227013" cy="379413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 rot="17160000">
            <a:off x="4167188" y="3459163"/>
            <a:ext cx="227012" cy="379412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 rot="3300000">
            <a:off x="4665662" y="2336801"/>
            <a:ext cx="227013" cy="37941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 rot="13800000">
            <a:off x="4810125" y="2460625"/>
            <a:ext cx="227013" cy="379413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 rot="6720000">
            <a:off x="4371181" y="586660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 rot="17700000">
            <a:off x="2596357" y="4207669"/>
            <a:ext cx="143510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RUA OLGA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 rot="19800000">
            <a:off x="-146050" y="2771775"/>
            <a:ext cx="18764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NEUZA  JORDÃO</a:t>
            </a: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 rot="17280000">
            <a:off x="3996532" y="1159669"/>
            <a:ext cx="27543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	AV GUILHERME FERREIRA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 rot="360000">
            <a:off x="6108700" y="3487738"/>
            <a:ext cx="2890838" cy="520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CEL JOAQUIM de OLIVEIRA. PRATA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7424738" y="2568575"/>
            <a:ext cx="1604962" cy="3063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JOSÉ BONIFÁCIO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 rot="2280000">
            <a:off x="1339850" y="1203325"/>
            <a:ext cx="21939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CEL JOAQUIM de OLIVEIRA. PRATA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 rot="1080000">
            <a:off x="4387850" y="4330700"/>
            <a:ext cx="2449513" cy="3683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AV  MARCUS CHEREM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 rot="2100000">
            <a:off x="-188913" y="1168400"/>
            <a:ext cx="2451101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AV  MARCUS CHEREM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 rot="4560000">
            <a:off x="6224588" y="5008562"/>
            <a:ext cx="1085850" cy="7334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DAGOBERTO PRATA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-19050"/>
            <a:ext cx="9196388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6" name="AutoShape 2"/>
          <p:cNvSpPr>
            <a:spLocks noChangeArrowheads="1"/>
          </p:cNvSpPr>
          <p:nvPr/>
        </p:nvSpPr>
        <p:spPr bwMode="auto">
          <a:xfrm rot="1560000">
            <a:off x="3397250" y="3841750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 rot="18120000">
            <a:off x="2031206" y="254873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 rot="7920000">
            <a:off x="6870701" y="3121025"/>
            <a:ext cx="227012" cy="382587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 rot="5400000">
            <a:off x="8260557" y="3353594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5400000">
            <a:off x="7839869" y="2890044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 rot="1080000">
            <a:off x="5091113" y="1379538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 rot="11580000">
            <a:off x="5319713" y="1479550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 rot="17160000">
            <a:off x="5471319" y="390286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6180000">
            <a:off x="3848894" y="2439194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5400000">
            <a:off x="5688012" y="2909888"/>
            <a:ext cx="227013" cy="38258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6" name="AutoShape 12"/>
          <p:cNvSpPr>
            <a:spLocks noChangeArrowheads="1"/>
          </p:cNvSpPr>
          <p:nvPr/>
        </p:nvSpPr>
        <p:spPr bwMode="auto">
          <a:xfrm rot="9180000">
            <a:off x="5133975" y="2660650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 rot="3660000">
            <a:off x="1964531" y="18819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 rot="19080000">
            <a:off x="1820863" y="1255713"/>
            <a:ext cx="225425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19" name="AutoShape 15"/>
          <p:cNvSpPr>
            <a:spLocks noChangeArrowheads="1"/>
          </p:cNvSpPr>
          <p:nvPr/>
        </p:nvSpPr>
        <p:spPr bwMode="auto">
          <a:xfrm rot="7920000">
            <a:off x="1928018" y="11326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0" name="Freeform 16"/>
          <p:cNvSpPr>
            <a:spLocks noChangeArrowheads="1"/>
          </p:cNvSpPr>
          <p:nvPr/>
        </p:nvSpPr>
        <p:spPr bwMode="auto">
          <a:xfrm>
            <a:off x="1563688" y="346075"/>
            <a:ext cx="688975" cy="690563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T0" fmla="*/ 344487 w 688975"/>
              <a:gd name="T1" fmla="*/ 0 h 690563"/>
              <a:gd name="T2" fmla="*/ 688975 w 688975"/>
              <a:gd name="T3" fmla="*/ 345282 h 69056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88975" h="690563" stroke="0">
                <a:moveTo>
                  <a:pt x="344487" y="0"/>
                </a:moveTo>
                <a:cubicBezTo>
                  <a:pt x="534742" y="0"/>
                  <a:pt x="688975" y="154588"/>
                  <a:pt x="688975" y="345282"/>
                </a:cubicBezTo>
                <a:lnTo>
                  <a:pt x="344488" y="345282"/>
                </a:lnTo>
                <a:cubicBezTo>
                  <a:pt x="344488" y="230188"/>
                  <a:pt x="344487" y="115094"/>
                  <a:pt x="344487" y="0"/>
                </a:cubicBezTo>
                <a:close/>
              </a:path>
              <a:path w="688975" h="690563" fill="none">
                <a:moveTo>
                  <a:pt x="344487" y="0"/>
                </a:moveTo>
                <a:cubicBezTo>
                  <a:pt x="534742" y="0"/>
                  <a:pt x="688975" y="154588"/>
                  <a:pt x="688975" y="345282"/>
                </a:cubicBezTo>
              </a:path>
            </a:pathLst>
          </a:custGeom>
          <a:noFill/>
          <a:ln w="9360" cap="flat">
            <a:solidFill>
              <a:srgbClr val="4A7EB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1" name="Freeform 17"/>
          <p:cNvSpPr>
            <a:spLocks noChangeArrowheads="1"/>
          </p:cNvSpPr>
          <p:nvPr/>
        </p:nvSpPr>
        <p:spPr bwMode="auto">
          <a:xfrm rot="360000">
            <a:off x="1473200" y="352425"/>
            <a:ext cx="898525" cy="139223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64224 w 1230988"/>
              <a:gd name="T1" fmla="*/ 0 h 2069431"/>
              <a:gd name="T2" fmla="*/ 64224 w 1230988"/>
              <a:gd name="T3" fmla="*/ 509947 h 2069431"/>
              <a:gd name="T4" fmla="*/ 731665 w 1230988"/>
              <a:gd name="T5" fmla="*/ 1181783 h 2069431"/>
              <a:gd name="T6" fmla="*/ 898525 w 1230988"/>
              <a:gd name="T7" fmla="*/ 1392237 h 2069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0988" h="2069431">
                <a:moveTo>
                  <a:pt x="87988" y="0"/>
                </a:moveTo>
                <a:cubicBezTo>
                  <a:pt x="11788" y="232610"/>
                  <a:pt x="-64412" y="465221"/>
                  <a:pt x="87988" y="757989"/>
                </a:cubicBezTo>
                <a:cubicBezTo>
                  <a:pt x="240388" y="1050757"/>
                  <a:pt x="811888" y="1538036"/>
                  <a:pt x="1002388" y="1756610"/>
                </a:cubicBezTo>
                <a:cubicBezTo>
                  <a:pt x="1192888" y="1975184"/>
                  <a:pt x="1211938" y="2022307"/>
                  <a:pt x="1230988" y="2069431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auto">
          <a:xfrm rot="7380000">
            <a:off x="2691606" y="179625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3" name="AutoShape 19"/>
          <p:cNvSpPr>
            <a:spLocks noChangeArrowheads="1"/>
          </p:cNvSpPr>
          <p:nvPr/>
        </p:nvSpPr>
        <p:spPr bwMode="auto">
          <a:xfrm rot="3660000">
            <a:off x="572293" y="26058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4" name="AutoShape 20"/>
          <p:cNvSpPr>
            <a:spLocks noChangeArrowheads="1"/>
          </p:cNvSpPr>
          <p:nvPr/>
        </p:nvSpPr>
        <p:spPr bwMode="auto">
          <a:xfrm rot="5040000">
            <a:off x="2318543" y="170735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 rot="21180000">
            <a:off x="1657350" y="2197100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 rot="18420000">
            <a:off x="753269" y="1708944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7" name="AutoShape 23"/>
          <p:cNvSpPr>
            <a:spLocks noChangeArrowheads="1"/>
          </p:cNvSpPr>
          <p:nvPr/>
        </p:nvSpPr>
        <p:spPr bwMode="auto">
          <a:xfrm rot="16200000">
            <a:off x="4198144" y="324246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8" name="AutoShape 24"/>
          <p:cNvSpPr>
            <a:spLocks noChangeArrowheads="1"/>
          </p:cNvSpPr>
          <p:nvPr/>
        </p:nvSpPr>
        <p:spPr bwMode="auto">
          <a:xfrm rot="17160000">
            <a:off x="4158456" y="346630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29" name="AutoShape 25"/>
          <p:cNvSpPr>
            <a:spLocks noChangeArrowheads="1"/>
          </p:cNvSpPr>
          <p:nvPr/>
        </p:nvSpPr>
        <p:spPr bwMode="auto">
          <a:xfrm rot="5400000">
            <a:off x="4993481" y="2910682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0" name="AutoShape 26"/>
          <p:cNvSpPr>
            <a:spLocks noChangeArrowheads="1"/>
          </p:cNvSpPr>
          <p:nvPr/>
        </p:nvSpPr>
        <p:spPr bwMode="auto">
          <a:xfrm rot="3300000">
            <a:off x="4660106" y="234235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 rot="13800000">
            <a:off x="4804568" y="2463007"/>
            <a:ext cx="227013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2" name="AutoShape 28"/>
          <p:cNvSpPr>
            <a:spLocks noChangeArrowheads="1"/>
          </p:cNvSpPr>
          <p:nvPr/>
        </p:nvSpPr>
        <p:spPr bwMode="auto">
          <a:xfrm rot="20340000">
            <a:off x="7177088" y="4743450"/>
            <a:ext cx="227012" cy="38258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3" name="AutoShape 29"/>
          <p:cNvSpPr>
            <a:spLocks noChangeArrowheads="1"/>
          </p:cNvSpPr>
          <p:nvPr/>
        </p:nvSpPr>
        <p:spPr bwMode="auto">
          <a:xfrm rot="17280000">
            <a:off x="4442619" y="571896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4" name="AutoShape 30"/>
          <p:cNvSpPr>
            <a:spLocks noChangeArrowheads="1"/>
          </p:cNvSpPr>
          <p:nvPr/>
        </p:nvSpPr>
        <p:spPr bwMode="auto">
          <a:xfrm rot="6720000">
            <a:off x="4363244" y="5884069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5" name="AutoShape 31"/>
          <p:cNvSpPr>
            <a:spLocks noChangeArrowheads="1"/>
          </p:cNvSpPr>
          <p:nvPr/>
        </p:nvSpPr>
        <p:spPr bwMode="auto">
          <a:xfrm rot="21180000">
            <a:off x="5027613" y="3522663"/>
            <a:ext cx="227012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 rot="17700000">
            <a:off x="2588418" y="4269582"/>
            <a:ext cx="14398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RUA OLGA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 rot="19800000">
            <a:off x="-82550" y="2767013"/>
            <a:ext cx="188277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R. NEUZA  JORDÃO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 rot="17280000">
            <a:off x="4160838" y="1157288"/>
            <a:ext cx="2763837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	AV GUILHERME FERREIRA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 rot="360000">
            <a:off x="6088063" y="3617913"/>
            <a:ext cx="2900362" cy="6429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R. CEL JOAQUIM de OLIVEIRA. PRATA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7426325" y="2573338"/>
            <a:ext cx="1611313" cy="6429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/>
              <a:t>R. JOSÉ BONIFÁCIO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 rot="2280000">
            <a:off x="1323975" y="1204913"/>
            <a:ext cx="22002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CEL JOAQUIM de OLIVEIRA. PRATA</a:t>
            </a: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 rot="1080000">
            <a:off x="4305300" y="4341813"/>
            <a:ext cx="2459038" cy="8255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400" b="1"/>
              <a:t>AV  MARCUS CHEREM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 rot="2100000">
            <a:off x="87313" y="1330325"/>
            <a:ext cx="245903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400" b="1"/>
              <a:t>AV  MARCUS CHEREM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 rot="4560000">
            <a:off x="6223794" y="5023644"/>
            <a:ext cx="1090613" cy="7334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1400" b="1"/>
              <a:t>R. DAGOBERTO PRATA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1365250"/>
            <a:ext cx="9102725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85750" y="539750"/>
            <a:ext cx="856615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2800" b="1">
                <a:latin typeface="Ebrima" panose="02000000000000000000" pitchFamily="2" charset="0"/>
              </a:rPr>
              <a:t>Av. Dep. José Marcus Cherém</a:t>
            </a:r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0" y="1365250"/>
            <a:ext cx="9144000" cy="1588"/>
          </a:xfrm>
          <a:prstGeom prst="line">
            <a:avLst/>
          </a:prstGeom>
          <a:noFill/>
          <a:ln w="76320" cap="sq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2532" name="AutoShape 4"/>
          <p:cNvSpPr>
            <a:spLocks/>
          </p:cNvSpPr>
          <p:nvPr/>
        </p:nvSpPr>
        <p:spPr bwMode="auto">
          <a:xfrm flipH="1">
            <a:off x="469900" y="1595438"/>
            <a:ext cx="1920875" cy="969962"/>
          </a:xfrm>
          <a:prstGeom prst="callout1">
            <a:avLst>
              <a:gd name="adj1" fmla="val 18519"/>
              <a:gd name="adj2" fmla="val -8333"/>
              <a:gd name="adj3" fmla="val 253708"/>
              <a:gd name="adj4" fmla="val -104245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6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3 pistas de saída, sentido   BRs 050 e 262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63550"/>
            <a:ext cx="64801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41338" y="1196975"/>
            <a:ext cx="619125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000" b="1">
                <a:solidFill>
                  <a:srgbClr val="1F497D"/>
                </a:solidFill>
              </a:rPr>
              <a:t>• ENTRADA CHICO XAVIER </a:t>
            </a:r>
            <a:r>
              <a:rPr lang="pt-BR" altLang="pt-BR" sz="2000">
                <a:solidFill>
                  <a:srgbClr val="1F497D"/>
                </a:solidFill>
              </a:rPr>
              <a:t>(pronta)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059113" y="439738"/>
            <a:ext cx="5257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800" b="1">
                <a:solidFill>
                  <a:srgbClr val="1F497D"/>
                </a:solidFill>
              </a:rPr>
              <a:t>1ª ETAPA</a:t>
            </a:r>
          </a:p>
          <a:p>
            <a:pPr eaLnBrk="1" hangingPunct="1">
              <a:buClrTx/>
              <a:buFontTx/>
              <a:buNone/>
            </a:pPr>
            <a:endParaRPr lang="pt-BR" altLang="pt-BR" sz="2800" b="1">
              <a:solidFill>
                <a:srgbClr val="1F497D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73238"/>
            <a:ext cx="8062913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9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2565400"/>
            <a:ext cx="9144000" cy="167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4000" b="1">
                <a:solidFill>
                  <a:srgbClr val="002060"/>
                </a:solidFill>
              </a:rPr>
              <a:t>ENTRADA AV. BANDEIRANTES</a:t>
            </a:r>
          </a:p>
          <a:p>
            <a:pPr algn="ctr" eaLnBrk="1" hangingPunct="1">
              <a:buClrTx/>
              <a:buFontTx/>
              <a:buNone/>
            </a:pPr>
            <a:r>
              <a:rPr lang="pt-BR" altLang="pt-BR" sz="3200" b="1">
                <a:solidFill>
                  <a:srgbClr val="002060"/>
                </a:solidFill>
              </a:rPr>
              <a:t>ACESSO À ABADIA</a:t>
            </a:r>
          </a:p>
          <a:p>
            <a:pPr algn="ctr" eaLnBrk="1" hangingPunct="1">
              <a:buClrTx/>
              <a:buFontTx/>
              <a:buNone/>
            </a:pPr>
            <a:endParaRPr lang="pt-BR" altLang="pt-BR" sz="32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9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2794000"/>
            <a:ext cx="9144000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4000" b="1">
                <a:solidFill>
                  <a:srgbClr val="002060"/>
                </a:solidFill>
              </a:rPr>
              <a:t>VIADUTO</a:t>
            </a:r>
          </a:p>
          <a:p>
            <a:pPr algn="ctr" eaLnBrk="1" hangingPunct="1">
              <a:buClrTx/>
              <a:buFontTx/>
              <a:buNone/>
            </a:pPr>
            <a:endParaRPr lang="pt-BR" altLang="pt-BR" sz="4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1"/>
          <p:cNvGrpSpPr>
            <a:grpSpLocks/>
          </p:cNvGrpSpPr>
          <p:nvPr/>
        </p:nvGrpSpPr>
        <p:grpSpPr bwMode="auto">
          <a:xfrm>
            <a:off x="0" y="0"/>
            <a:ext cx="12190413" cy="6856413"/>
            <a:chOff x="0" y="0"/>
            <a:chExt cx="7679" cy="4319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679" cy="4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1747" name="AutoShape 3"/>
            <p:cNvSpPr>
              <a:spLocks/>
            </p:cNvSpPr>
            <p:nvPr/>
          </p:nvSpPr>
          <p:spPr bwMode="auto">
            <a:xfrm flipH="1">
              <a:off x="124" y="937"/>
              <a:ext cx="738" cy="158"/>
            </a:xfrm>
            <a:prstGeom prst="callout1">
              <a:avLst>
                <a:gd name="adj1" fmla="val 18519"/>
                <a:gd name="adj2" fmla="val -8333"/>
                <a:gd name="adj3" fmla="val 1726315"/>
                <a:gd name="adj4" fmla="val 4759"/>
              </a:avLst>
            </a:prstGeom>
            <a:solidFill>
              <a:srgbClr val="000000"/>
            </a:solidFill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VIADUTO</a:t>
              </a:r>
            </a:p>
          </p:txBody>
        </p:sp>
        <p:sp>
          <p:nvSpPr>
            <p:cNvPr id="31748" name="AutoShape 4"/>
            <p:cNvSpPr>
              <a:spLocks/>
            </p:cNvSpPr>
            <p:nvPr/>
          </p:nvSpPr>
          <p:spPr bwMode="auto">
            <a:xfrm flipH="1">
              <a:off x="1164" y="584"/>
              <a:ext cx="1178" cy="356"/>
            </a:xfrm>
            <a:prstGeom prst="callout1">
              <a:avLst>
                <a:gd name="adj1" fmla="val 18519"/>
                <a:gd name="adj2" fmla="val -8333"/>
                <a:gd name="adj3" fmla="val 343995"/>
                <a:gd name="adj4" fmla="val -136810"/>
              </a:avLst>
            </a:prstGeom>
            <a:solidFill>
              <a:srgbClr val="000000"/>
            </a:solidFill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Rotatória Av Guilherme Ferreira</a:t>
              </a:r>
            </a:p>
          </p:txBody>
        </p:sp>
        <p:sp>
          <p:nvSpPr>
            <p:cNvPr id="31749" name="AutoShape 5"/>
            <p:cNvSpPr>
              <a:spLocks/>
            </p:cNvSpPr>
            <p:nvPr/>
          </p:nvSpPr>
          <p:spPr bwMode="auto">
            <a:xfrm flipH="1">
              <a:off x="1164" y="181"/>
              <a:ext cx="1446" cy="326"/>
            </a:xfrm>
            <a:prstGeom prst="callout1">
              <a:avLst>
                <a:gd name="adj1" fmla="val 18519"/>
                <a:gd name="adj2" fmla="val -8333"/>
                <a:gd name="adj3" fmla="val 397167"/>
                <a:gd name="adj4" fmla="val -124361"/>
              </a:avLst>
            </a:prstGeom>
            <a:solidFill>
              <a:srgbClr val="000000"/>
            </a:solidFill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Av. Dep. J. Marcus Cherém</a:t>
              </a:r>
            </a:p>
          </p:txBody>
        </p:sp>
        <p:sp>
          <p:nvSpPr>
            <p:cNvPr id="31750" name="AutoShape 6"/>
            <p:cNvSpPr>
              <a:spLocks/>
            </p:cNvSpPr>
            <p:nvPr/>
          </p:nvSpPr>
          <p:spPr bwMode="auto">
            <a:xfrm flipH="1">
              <a:off x="1164" y="1036"/>
              <a:ext cx="912" cy="308"/>
            </a:xfrm>
            <a:prstGeom prst="callout1">
              <a:avLst>
                <a:gd name="adj1" fmla="val 18519"/>
                <a:gd name="adj2" fmla="val -8333"/>
                <a:gd name="adj3" fmla="val 908042"/>
                <a:gd name="adj4" fmla="val -93051"/>
              </a:avLst>
            </a:prstGeom>
            <a:solidFill>
              <a:srgbClr val="000000"/>
            </a:solidFill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600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Av. Tonico dos Santos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0" name="AutoShape 2"/>
          <p:cNvSpPr>
            <a:spLocks/>
          </p:cNvSpPr>
          <p:nvPr/>
        </p:nvSpPr>
        <p:spPr bwMode="auto">
          <a:xfrm flipH="1">
            <a:off x="90488" y="1827213"/>
            <a:ext cx="1108075" cy="376237"/>
          </a:xfrm>
          <a:prstGeom prst="callout1">
            <a:avLst>
              <a:gd name="adj1" fmla="val 18519"/>
              <a:gd name="adj2" fmla="val -8333"/>
              <a:gd name="adj3" fmla="val 908042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2771" name="AutoShape 3"/>
          <p:cNvSpPr>
            <a:spLocks/>
          </p:cNvSpPr>
          <p:nvPr/>
        </p:nvSpPr>
        <p:spPr bwMode="auto">
          <a:xfrm>
            <a:off x="7839075" y="917575"/>
            <a:ext cx="1028700" cy="376238"/>
          </a:xfrm>
          <a:prstGeom prst="callout1">
            <a:avLst>
              <a:gd name="adj1" fmla="val 18519"/>
              <a:gd name="adj2" fmla="val -8333"/>
              <a:gd name="adj3" fmla="val 680421"/>
              <a:gd name="adj4" fmla="val -15078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2772" name="AutoShape 4"/>
          <p:cNvSpPr>
            <a:spLocks/>
          </p:cNvSpPr>
          <p:nvPr/>
        </p:nvSpPr>
        <p:spPr bwMode="auto">
          <a:xfrm flipH="1">
            <a:off x="3141663" y="966788"/>
            <a:ext cx="1430337" cy="376237"/>
          </a:xfrm>
          <a:prstGeom prst="callout1">
            <a:avLst>
              <a:gd name="adj1" fmla="val 18519"/>
              <a:gd name="adj2" fmla="val -8333"/>
              <a:gd name="adj3" fmla="val 450699"/>
              <a:gd name="adj4" fmla="val -8419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7953375" y="1792288"/>
            <a:ext cx="1125538" cy="376237"/>
          </a:xfrm>
          <a:prstGeom prst="callout1">
            <a:avLst>
              <a:gd name="adj1" fmla="val 18519"/>
              <a:gd name="adj2" fmla="val -8333"/>
              <a:gd name="adj3" fmla="val 830060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 flipH="1">
            <a:off x="168275" y="1154113"/>
            <a:ext cx="1563688" cy="376237"/>
          </a:xfrm>
          <a:prstGeom prst="callout1">
            <a:avLst>
              <a:gd name="adj1" fmla="val 18519"/>
              <a:gd name="adj2" fmla="val -8333"/>
              <a:gd name="adj3" fmla="val 615088"/>
              <a:gd name="adj4" fmla="val -6722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 rot="8340000">
            <a:off x="7004050" y="4929188"/>
            <a:ext cx="223838" cy="376237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 rot="8340000">
            <a:off x="6484938" y="4386263"/>
            <a:ext cx="223837" cy="376237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 rot="8340000">
            <a:off x="6067425" y="395605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 rot="8340000">
            <a:off x="5529263" y="3346450"/>
            <a:ext cx="196850" cy="376238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 rot="13140000">
            <a:off x="5564188" y="2713038"/>
            <a:ext cx="158750" cy="3762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63550"/>
            <a:ext cx="64801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41338" y="1196975"/>
            <a:ext cx="424815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000" b="1">
                <a:solidFill>
                  <a:srgbClr val="1F497D"/>
                </a:solidFill>
              </a:rPr>
              <a:t>• COMPLEXO VIÁRIO SUL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059113" y="439738"/>
            <a:ext cx="5257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800" b="1">
                <a:solidFill>
                  <a:srgbClr val="1F497D"/>
                </a:solidFill>
              </a:rPr>
              <a:t>2ª ETAPA</a:t>
            </a:r>
          </a:p>
          <a:p>
            <a:pPr eaLnBrk="1" hangingPunct="1">
              <a:buClrTx/>
              <a:buFontTx/>
              <a:buNone/>
            </a:pPr>
            <a:endParaRPr lang="pt-BR" altLang="pt-BR" sz="2800" b="1">
              <a:solidFill>
                <a:srgbClr val="1F497D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1673225"/>
            <a:ext cx="7508875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4" name="AutoShape 2"/>
          <p:cNvSpPr>
            <a:spLocks/>
          </p:cNvSpPr>
          <p:nvPr/>
        </p:nvSpPr>
        <p:spPr bwMode="auto">
          <a:xfrm flipH="1">
            <a:off x="88900" y="1827213"/>
            <a:ext cx="1109663" cy="376237"/>
          </a:xfrm>
          <a:prstGeom prst="callout1">
            <a:avLst>
              <a:gd name="adj1" fmla="val 18519"/>
              <a:gd name="adj2" fmla="val -8333"/>
              <a:gd name="adj3" fmla="val 908042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7839075" y="917575"/>
            <a:ext cx="1027113" cy="376238"/>
          </a:xfrm>
          <a:prstGeom prst="callout1">
            <a:avLst>
              <a:gd name="adj1" fmla="val 18519"/>
              <a:gd name="adj2" fmla="val -8333"/>
              <a:gd name="adj3" fmla="val 680421"/>
              <a:gd name="adj4" fmla="val -15078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flipH="1">
            <a:off x="3141663" y="966788"/>
            <a:ext cx="1430337" cy="376237"/>
          </a:xfrm>
          <a:prstGeom prst="callout1">
            <a:avLst>
              <a:gd name="adj1" fmla="val 18519"/>
              <a:gd name="adj2" fmla="val -8333"/>
              <a:gd name="adj3" fmla="val 450699"/>
              <a:gd name="adj4" fmla="val -8419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3797" name="AutoShape 5"/>
          <p:cNvSpPr>
            <a:spLocks/>
          </p:cNvSpPr>
          <p:nvPr/>
        </p:nvSpPr>
        <p:spPr bwMode="auto">
          <a:xfrm>
            <a:off x="7951788" y="1792288"/>
            <a:ext cx="1125537" cy="376237"/>
          </a:xfrm>
          <a:prstGeom prst="callout1">
            <a:avLst>
              <a:gd name="adj1" fmla="val 18519"/>
              <a:gd name="adj2" fmla="val -8333"/>
              <a:gd name="adj3" fmla="val 830060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 flipH="1">
            <a:off x="168275" y="1154113"/>
            <a:ext cx="1562100" cy="376237"/>
          </a:xfrm>
          <a:prstGeom prst="callout1">
            <a:avLst>
              <a:gd name="adj1" fmla="val 18519"/>
              <a:gd name="adj2" fmla="val -8333"/>
              <a:gd name="adj3" fmla="val 615088"/>
              <a:gd name="adj4" fmla="val -6722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 rot="8340000">
            <a:off x="6999288" y="4930775"/>
            <a:ext cx="225425" cy="376238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 rot="8340000">
            <a:off x="6481763" y="4386263"/>
            <a:ext cx="223837" cy="376237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 rot="8340000">
            <a:off x="6067425" y="395605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 rot="8340000">
            <a:off x="5527675" y="3346450"/>
            <a:ext cx="196850" cy="376238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 rot="12360000">
            <a:off x="5861050" y="2397125"/>
            <a:ext cx="198438" cy="37623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 rot="13800000">
            <a:off x="2955925" y="5038725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 rot="13800000">
            <a:off x="4244975" y="397510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 rot="13800000">
            <a:off x="4953794" y="3347244"/>
            <a:ext cx="190500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 rot="13800000">
            <a:off x="5366544" y="3075782"/>
            <a:ext cx="136525" cy="3762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8" name="AutoShape 16"/>
          <p:cNvSpPr>
            <a:spLocks noChangeArrowheads="1"/>
          </p:cNvSpPr>
          <p:nvPr/>
        </p:nvSpPr>
        <p:spPr bwMode="auto">
          <a:xfrm rot="13140000">
            <a:off x="5678488" y="2822575"/>
            <a:ext cx="146050" cy="376238"/>
          </a:xfrm>
          <a:prstGeom prst="downArrow">
            <a:avLst>
              <a:gd name="adj1" fmla="val 50000"/>
              <a:gd name="adj2" fmla="val 49995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 rot="13140000">
            <a:off x="5564188" y="2713038"/>
            <a:ext cx="160337" cy="376237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10" name="AutoShape 18"/>
          <p:cNvSpPr>
            <a:spLocks noChangeArrowheads="1"/>
          </p:cNvSpPr>
          <p:nvPr/>
        </p:nvSpPr>
        <p:spPr bwMode="auto">
          <a:xfrm rot="13140000">
            <a:off x="5676900" y="2825750"/>
            <a:ext cx="158750" cy="37623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811" name="AutoShape 19"/>
          <p:cNvSpPr>
            <a:spLocks noChangeArrowheads="1"/>
          </p:cNvSpPr>
          <p:nvPr/>
        </p:nvSpPr>
        <p:spPr bwMode="auto">
          <a:xfrm rot="13800000">
            <a:off x="2317750" y="5487988"/>
            <a:ext cx="223837" cy="37623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18" name="AutoShape 2"/>
          <p:cNvSpPr>
            <a:spLocks/>
          </p:cNvSpPr>
          <p:nvPr/>
        </p:nvSpPr>
        <p:spPr bwMode="auto">
          <a:xfrm flipH="1">
            <a:off x="88900" y="1827213"/>
            <a:ext cx="1109663" cy="376237"/>
          </a:xfrm>
          <a:prstGeom prst="callout1">
            <a:avLst>
              <a:gd name="adj1" fmla="val 18519"/>
              <a:gd name="adj2" fmla="val -8333"/>
              <a:gd name="adj3" fmla="val 908042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4819" name="AutoShape 3"/>
          <p:cNvSpPr>
            <a:spLocks/>
          </p:cNvSpPr>
          <p:nvPr/>
        </p:nvSpPr>
        <p:spPr bwMode="auto">
          <a:xfrm>
            <a:off x="7839075" y="917575"/>
            <a:ext cx="1027113" cy="376238"/>
          </a:xfrm>
          <a:prstGeom prst="callout1">
            <a:avLst>
              <a:gd name="adj1" fmla="val 18519"/>
              <a:gd name="adj2" fmla="val -8333"/>
              <a:gd name="adj3" fmla="val 680421"/>
              <a:gd name="adj4" fmla="val -15078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 flipH="1">
            <a:off x="3141663" y="966788"/>
            <a:ext cx="1430337" cy="376237"/>
          </a:xfrm>
          <a:prstGeom prst="callout1">
            <a:avLst>
              <a:gd name="adj1" fmla="val 18519"/>
              <a:gd name="adj2" fmla="val -8333"/>
              <a:gd name="adj3" fmla="val 450699"/>
              <a:gd name="adj4" fmla="val -8419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4821" name="AutoShape 5"/>
          <p:cNvSpPr>
            <a:spLocks/>
          </p:cNvSpPr>
          <p:nvPr/>
        </p:nvSpPr>
        <p:spPr bwMode="auto">
          <a:xfrm>
            <a:off x="7951788" y="1792288"/>
            <a:ext cx="1125537" cy="376237"/>
          </a:xfrm>
          <a:prstGeom prst="callout1">
            <a:avLst>
              <a:gd name="adj1" fmla="val 18519"/>
              <a:gd name="adj2" fmla="val -8333"/>
              <a:gd name="adj3" fmla="val 830060"/>
              <a:gd name="adj4" fmla="val -93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 flipH="1">
            <a:off x="168275" y="1154113"/>
            <a:ext cx="1562100" cy="376237"/>
          </a:xfrm>
          <a:prstGeom prst="callout1">
            <a:avLst>
              <a:gd name="adj1" fmla="val 18519"/>
              <a:gd name="adj2" fmla="val -8333"/>
              <a:gd name="adj3" fmla="val 615088"/>
              <a:gd name="adj4" fmla="val -6722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 rot="8340000">
            <a:off x="6999288" y="4930775"/>
            <a:ext cx="225425" cy="376238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8340000">
            <a:off x="6481763" y="4386263"/>
            <a:ext cx="223837" cy="376237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 rot="8340000">
            <a:off x="6067425" y="395605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 rot="8340000">
            <a:off x="5527675" y="3346450"/>
            <a:ext cx="196850" cy="376238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 rot="12360000">
            <a:off x="5861050" y="2397125"/>
            <a:ext cx="198438" cy="37623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 rot="14160000">
            <a:off x="2971800" y="497205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29" name="AutoShape 13"/>
          <p:cNvSpPr>
            <a:spLocks noChangeArrowheads="1"/>
          </p:cNvSpPr>
          <p:nvPr/>
        </p:nvSpPr>
        <p:spPr bwMode="auto">
          <a:xfrm rot="13800000">
            <a:off x="4244975" y="3975100"/>
            <a:ext cx="223838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30" name="AutoShape 14"/>
          <p:cNvSpPr>
            <a:spLocks noChangeArrowheads="1"/>
          </p:cNvSpPr>
          <p:nvPr/>
        </p:nvSpPr>
        <p:spPr bwMode="auto">
          <a:xfrm rot="13800000">
            <a:off x="4953794" y="3347244"/>
            <a:ext cx="190500" cy="376238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 rot="13800000">
            <a:off x="5366544" y="3075782"/>
            <a:ext cx="136525" cy="3762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 rot="13140000">
            <a:off x="5592763" y="2732088"/>
            <a:ext cx="188912" cy="274637"/>
          </a:xfrm>
          <a:prstGeom prst="downArrow">
            <a:avLst>
              <a:gd name="adj1" fmla="val 50000"/>
              <a:gd name="adj2" fmla="val 50001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 rot="14220000">
            <a:off x="2390775" y="5341938"/>
            <a:ext cx="223837" cy="37623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34" name="AutoShape 18"/>
          <p:cNvSpPr>
            <a:spLocks noChangeArrowheads="1"/>
          </p:cNvSpPr>
          <p:nvPr/>
        </p:nvSpPr>
        <p:spPr bwMode="auto">
          <a:xfrm rot="13140000">
            <a:off x="5705475" y="2846388"/>
            <a:ext cx="187325" cy="274637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C000"/>
          </a:solidFill>
          <a:ln w="25560" cap="sq">
            <a:solidFill>
              <a:srgbClr val="385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0425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2" name="AutoShape 2"/>
          <p:cNvSpPr>
            <a:spLocks/>
          </p:cNvSpPr>
          <p:nvPr/>
        </p:nvSpPr>
        <p:spPr bwMode="auto">
          <a:xfrm flipH="1">
            <a:off x="4572000" y="5575300"/>
            <a:ext cx="1143000" cy="293688"/>
          </a:xfrm>
          <a:prstGeom prst="callout1">
            <a:avLst>
              <a:gd name="adj1" fmla="val 18519"/>
              <a:gd name="adj2" fmla="val -8333"/>
              <a:gd name="adj3" fmla="val 50481"/>
              <a:gd name="adj4" fmla="val -22407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>
            <a:off x="8058150" y="854075"/>
            <a:ext cx="1036638" cy="379413"/>
          </a:xfrm>
          <a:prstGeom prst="callout1">
            <a:avLst>
              <a:gd name="adj1" fmla="val 18519"/>
              <a:gd name="adj2" fmla="val -8333"/>
              <a:gd name="adj3" fmla="val 656074"/>
              <a:gd name="adj4" fmla="val -17844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flipH="1">
            <a:off x="766763" y="885825"/>
            <a:ext cx="1441450" cy="377825"/>
          </a:xfrm>
          <a:prstGeom prst="callout1">
            <a:avLst>
              <a:gd name="adj1" fmla="val 18519"/>
              <a:gd name="adj2" fmla="val -8333"/>
              <a:gd name="adj3" fmla="val 450699"/>
              <a:gd name="adj4" fmla="val -8419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>
            <a:off x="8008938" y="1825625"/>
            <a:ext cx="1135062" cy="379413"/>
          </a:xfrm>
          <a:prstGeom prst="callout1">
            <a:avLst>
              <a:gd name="adj1" fmla="val 18519"/>
              <a:gd name="adj2" fmla="val -8333"/>
              <a:gd name="adj3" fmla="val 605528"/>
              <a:gd name="adj4" fmla="val -8313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5846" name="AutoShape 6"/>
          <p:cNvSpPr>
            <a:spLocks/>
          </p:cNvSpPr>
          <p:nvPr/>
        </p:nvSpPr>
        <p:spPr bwMode="auto">
          <a:xfrm flipH="1">
            <a:off x="0" y="1649413"/>
            <a:ext cx="1574800" cy="379412"/>
          </a:xfrm>
          <a:prstGeom prst="callout1">
            <a:avLst>
              <a:gd name="adj1" fmla="val 18519"/>
              <a:gd name="adj2" fmla="val -8333"/>
              <a:gd name="adj3" fmla="val 801750"/>
              <a:gd name="adj4" fmla="val -7437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871538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6" name="AutoShape 2"/>
          <p:cNvSpPr>
            <a:spLocks/>
          </p:cNvSpPr>
          <p:nvPr/>
        </p:nvSpPr>
        <p:spPr bwMode="auto">
          <a:xfrm flipH="1">
            <a:off x="4589463" y="5562600"/>
            <a:ext cx="1143000" cy="293688"/>
          </a:xfrm>
          <a:prstGeom prst="callout1">
            <a:avLst>
              <a:gd name="adj1" fmla="val 18519"/>
              <a:gd name="adj2" fmla="val -8333"/>
              <a:gd name="adj3" fmla="val -812162"/>
              <a:gd name="adj4" fmla="val -200782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6867" name="AutoShape 3"/>
          <p:cNvSpPr>
            <a:spLocks/>
          </p:cNvSpPr>
          <p:nvPr/>
        </p:nvSpPr>
        <p:spPr bwMode="auto">
          <a:xfrm>
            <a:off x="8075613" y="842963"/>
            <a:ext cx="1036637" cy="377825"/>
          </a:xfrm>
          <a:prstGeom prst="callout1">
            <a:avLst>
              <a:gd name="adj1" fmla="val 18519"/>
              <a:gd name="adj2" fmla="val -8333"/>
              <a:gd name="adj3" fmla="val 312514"/>
              <a:gd name="adj4" fmla="val -30887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6868" name="AutoShape 4"/>
          <p:cNvSpPr>
            <a:spLocks/>
          </p:cNvSpPr>
          <p:nvPr/>
        </p:nvSpPr>
        <p:spPr bwMode="auto">
          <a:xfrm>
            <a:off x="1406525" y="954088"/>
            <a:ext cx="1241425" cy="379412"/>
          </a:xfrm>
          <a:prstGeom prst="callout1">
            <a:avLst>
              <a:gd name="adj1" fmla="val 18519"/>
              <a:gd name="adj2" fmla="val -8333"/>
              <a:gd name="adj3" fmla="val 694171"/>
              <a:gd name="adj4" fmla="val -83375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6869" name="AutoShape 5"/>
          <p:cNvSpPr>
            <a:spLocks/>
          </p:cNvSpPr>
          <p:nvPr/>
        </p:nvSpPr>
        <p:spPr bwMode="auto">
          <a:xfrm>
            <a:off x="8026400" y="1814513"/>
            <a:ext cx="1135063" cy="377825"/>
          </a:xfrm>
          <a:prstGeom prst="callout1">
            <a:avLst>
              <a:gd name="adj1" fmla="val 18519"/>
              <a:gd name="adj2" fmla="val -8333"/>
              <a:gd name="adj3" fmla="val 289014"/>
              <a:gd name="adj4" fmla="val -11200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 flipH="1">
            <a:off x="6046788" y="5562600"/>
            <a:ext cx="1573212" cy="379413"/>
          </a:xfrm>
          <a:prstGeom prst="callout1">
            <a:avLst>
              <a:gd name="adj1" fmla="val 18519"/>
              <a:gd name="adj2" fmla="val -8333"/>
              <a:gd name="adj3" fmla="val -131551"/>
              <a:gd name="adj4" fmla="val -6006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0" name="AutoShape 2"/>
          <p:cNvSpPr>
            <a:spLocks/>
          </p:cNvSpPr>
          <p:nvPr/>
        </p:nvSpPr>
        <p:spPr bwMode="auto">
          <a:xfrm>
            <a:off x="6427788" y="857250"/>
            <a:ext cx="1023937" cy="293688"/>
          </a:xfrm>
          <a:prstGeom prst="callout1">
            <a:avLst>
              <a:gd name="adj1" fmla="val 18519"/>
              <a:gd name="adj2" fmla="val -8333"/>
              <a:gd name="adj3" fmla="val 553403"/>
              <a:gd name="adj4" fmla="val -6505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7891" name="AutoShape 3"/>
          <p:cNvSpPr>
            <a:spLocks/>
          </p:cNvSpPr>
          <p:nvPr/>
        </p:nvSpPr>
        <p:spPr bwMode="auto">
          <a:xfrm flipH="1">
            <a:off x="0" y="857250"/>
            <a:ext cx="1200150" cy="377825"/>
          </a:xfrm>
          <a:prstGeom prst="callout1">
            <a:avLst>
              <a:gd name="adj1" fmla="val 18519"/>
              <a:gd name="adj2" fmla="val -8333"/>
              <a:gd name="adj3" fmla="val 596560"/>
              <a:gd name="adj4" fmla="val -12227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7892" name="AutoShape 4"/>
          <p:cNvSpPr>
            <a:spLocks/>
          </p:cNvSpPr>
          <p:nvPr/>
        </p:nvSpPr>
        <p:spPr bwMode="auto">
          <a:xfrm flipH="1">
            <a:off x="0" y="4073525"/>
            <a:ext cx="1441450" cy="377825"/>
          </a:xfrm>
          <a:prstGeom prst="callout1">
            <a:avLst>
              <a:gd name="adj1" fmla="val 18519"/>
              <a:gd name="adj2" fmla="val -8333"/>
              <a:gd name="adj3" fmla="val 434468"/>
              <a:gd name="adj4" fmla="val -6644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7893" name="AutoShape 5"/>
          <p:cNvSpPr>
            <a:spLocks/>
          </p:cNvSpPr>
          <p:nvPr/>
        </p:nvSpPr>
        <p:spPr bwMode="auto">
          <a:xfrm>
            <a:off x="4933950" y="873125"/>
            <a:ext cx="1135063" cy="379413"/>
          </a:xfrm>
          <a:prstGeom prst="callout1">
            <a:avLst>
              <a:gd name="adj1" fmla="val 18519"/>
              <a:gd name="adj2" fmla="val -8333"/>
              <a:gd name="adj3" fmla="val 437801"/>
              <a:gd name="adj4" fmla="val -89444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7894" name="AutoShape 6"/>
          <p:cNvSpPr>
            <a:spLocks/>
          </p:cNvSpPr>
          <p:nvPr/>
        </p:nvSpPr>
        <p:spPr bwMode="auto">
          <a:xfrm>
            <a:off x="7745413" y="873125"/>
            <a:ext cx="1398587" cy="379413"/>
          </a:xfrm>
          <a:prstGeom prst="callout1">
            <a:avLst>
              <a:gd name="adj1" fmla="val 18519"/>
              <a:gd name="adj2" fmla="val -8333"/>
              <a:gd name="adj3" fmla="val 571806"/>
              <a:gd name="adj4" fmla="val -7363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850900"/>
            <a:ext cx="9169401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4" name="AutoShape 2"/>
          <p:cNvSpPr>
            <a:spLocks/>
          </p:cNvSpPr>
          <p:nvPr/>
        </p:nvSpPr>
        <p:spPr bwMode="auto">
          <a:xfrm flipH="1">
            <a:off x="-79375" y="1462088"/>
            <a:ext cx="1146175" cy="312737"/>
          </a:xfrm>
          <a:prstGeom prst="callout1">
            <a:avLst>
              <a:gd name="adj1" fmla="val 18519"/>
              <a:gd name="adj2" fmla="val -8333"/>
              <a:gd name="adj3" fmla="val 693273"/>
              <a:gd name="adj4" fmla="val -52940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João XXIII</a:t>
            </a:r>
          </a:p>
        </p:txBody>
      </p:sp>
      <p:sp>
        <p:nvSpPr>
          <p:cNvPr id="38915" name="AutoShape 3"/>
          <p:cNvSpPr>
            <a:spLocks/>
          </p:cNvSpPr>
          <p:nvPr/>
        </p:nvSpPr>
        <p:spPr bwMode="auto">
          <a:xfrm>
            <a:off x="8099425" y="3914775"/>
            <a:ext cx="1039813" cy="379413"/>
          </a:xfrm>
          <a:prstGeom prst="callout1">
            <a:avLst>
              <a:gd name="adj1" fmla="val 18519"/>
              <a:gd name="adj2" fmla="val -8333"/>
              <a:gd name="adj3" fmla="val 358500"/>
              <a:gd name="adj4" fmla="val -246625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6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Marcus Cherém</a:t>
            </a:r>
          </a:p>
        </p:txBody>
      </p:sp>
      <p:sp>
        <p:nvSpPr>
          <p:cNvPr id="38916" name="AutoShape 4"/>
          <p:cNvSpPr>
            <a:spLocks/>
          </p:cNvSpPr>
          <p:nvPr/>
        </p:nvSpPr>
        <p:spPr bwMode="auto">
          <a:xfrm>
            <a:off x="7678738" y="1239838"/>
            <a:ext cx="1460500" cy="379412"/>
          </a:xfrm>
          <a:prstGeom prst="callout1">
            <a:avLst>
              <a:gd name="adj1" fmla="val 18519"/>
              <a:gd name="adj2" fmla="val -8333"/>
              <a:gd name="adj3" fmla="val 567023"/>
              <a:gd name="adj4" fmla="val 1523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Fernando Costa</a:t>
            </a:r>
          </a:p>
        </p:txBody>
      </p:sp>
      <p:sp>
        <p:nvSpPr>
          <p:cNvPr id="38917" name="AutoShape 5"/>
          <p:cNvSpPr>
            <a:spLocks/>
          </p:cNvSpPr>
          <p:nvPr/>
        </p:nvSpPr>
        <p:spPr bwMode="auto">
          <a:xfrm flipH="1">
            <a:off x="42863" y="5489575"/>
            <a:ext cx="901700" cy="379413"/>
          </a:xfrm>
          <a:prstGeom prst="callout1">
            <a:avLst>
              <a:gd name="adj1" fmla="val 18519"/>
              <a:gd name="adj2" fmla="val -8333"/>
              <a:gd name="adj3" fmla="val -241208"/>
              <a:gd name="adj4" fmla="val -49028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8918" name="AutoShape 6"/>
          <p:cNvSpPr>
            <a:spLocks/>
          </p:cNvSpPr>
          <p:nvPr/>
        </p:nvSpPr>
        <p:spPr bwMode="auto">
          <a:xfrm flipH="1">
            <a:off x="-30163" y="850900"/>
            <a:ext cx="1579563" cy="379413"/>
          </a:xfrm>
          <a:prstGeom prst="callout1">
            <a:avLst>
              <a:gd name="adj1" fmla="val 18519"/>
              <a:gd name="adj2" fmla="val -8333"/>
              <a:gd name="adj3" fmla="val 444662"/>
              <a:gd name="adj4" fmla="val -60718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2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Edilson Lamartine Mendes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38" name="AutoShape 2"/>
          <p:cNvSpPr>
            <a:spLocks/>
          </p:cNvSpPr>
          <p:nvPr/>
        </p:nvSpPr>
        <p:spPr bwMode="auto">
          <a:xfrm>
            <a:off x="7588250" y="1827213"/>
            <a:ext cx="1504950" cy="246062"/>
          </a:xfrm>
          <a:prstGeom prst="callout1">
            <a:avLst>
              <a:gd name="adj1" fmla="val 18519"/>
              <a:gd name="adj2" fmla="val -8333"/>
              <a:gd name="adj3" fmla="val 1046583"/>
              <a:gd name="adj4" fmla="val -61681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Tonico dos Santos</a:t>
            </a:r>
          </a:p>
        </p:txBody>
      </p:sp>
      <p:sp>
        <p:nvSpPr>
          <p:cNvPr id="39939" name="AutoShape 3"/>
          <p:cNvSpPr>
            <a:spLocks/>
          </p:cNvSpPr>
          <p:nvPr/>
        </p:nvSpPr>
        <p:spPr bwMode="auto">
          <a:xfrm>
            <a:off x="5756275" y="984250"/>
            <a:ext cx="1831975" cy="222250"/>
          </a:xfrm>
          <a:prstGeom prst="callout1">
            <a:avLst>
              <a:gd name="adj1" fmla="val 18519"/>
              <a:gd name="adj2" fmla="val -8333"/>
              <a:gd name="adj3" fmla="val 1034338"/>
              <a:gd name="adj4" fmla="val -71537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Av. Dep. J. Marcus Cherém</a:t>
            </a:r>
          </a:p>
        </p:txBody>
      </p:sp>
      <p:sp>
        <p:nvSpPr>
          <p:cNvPr id="39940" name="AutoShape 4"/>
          <p:cNvSpPr>
            <a:spLocks/>
          </p:cNvSpPr>
          <p:nvPr/>
        </p:nvSpPr>
        <p:spPr bwMode="auto">
          <a:xfrm flipH="1">
            <a:off x="153988" y="857250"/>
            <a:ext cx="903287" cy="195263"/>
          </a:xfrm>
          <a:prstGeom prst="callout1">
            <a:avLst>
              <a:gd name="adj1" fmla="val 18519"/>
              <a:gd name="adj2" fmla="val -8333"/>
              <a:gd name="adj3" fmla="val 2298546"/>
              <a:gd name="adj4" fmla="val -197259"/>
            </a:avLst>
          </a:prstGeom>
          <a:solidFill>
            <a:srgbClr val="000000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0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VIADUTO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63550"/>
            <a:ext cx="64801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059113" y="439738"/>
            <a:ext cx="5257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800" b="1">
                <a:solidFill>
                  <a:srgbClr val="1F497D"/>
                </a:solidFill>
              </a:rPr>
              <a:t>COMPLEXO VIÁRIO SUL</a:t>
            </a:r>
          </a:p>
          <a:p>
            <a:pPr eaLnBrk="1" hangingPunct="1">
              <a:buClrTx/>
              <a:buFontTx/>
              <a:buNone/>
            </a:pPr>
            <a:endParaRPr lang="pt-BR" altLang="pt-BR" sz="2800" b="1">
              <a:solidFill>
                <a:srgbClr val="1F497D"/>
              </a:solidFill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827088" y="1989138"/>
            <a:ext cx="74898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400">
                <a:solidFill>
                  <a:srgbClr val="1F497D"/>
                </a:solidFill>
              </a:rPr>
              <a:t>• Uberaba tem </a:t>
            </a:r>
            <a:r>
              <a:rPr lang="pt-BR" altLang="pt-BR" sz="2400" b="1">
                <a:solidFill>
                  <a:srgbClr val="1F497D"/>
                </a:solidFill>
              </a:rPr>
              <a:t>1 veiculo para cada 2 habitantes</a:t>
            </a:r>
          </a:p>
          <a:p>
            <a:pPr eaLnBrk="1" hangingPunct="1">
              <a:buClrTx/>
              <a:buFontTx/>
              <a:buNone/>
            </a:pPr>
            <a:endParaRPr lang="pt-BR" altLang="pt-BR" sz="2400" b="1">
              <a:solidFill>
                <a:srgbClr val="1F497D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pt-BR" altLang="pt-BR" sz="2400">
                <a:solidFill>
                  <a:srgbClr val="1F497D"/>
                </a:solidFill>
              </a:rPr>
              <a:t>• </a:t>
            </a:r>
            <a:r>
              <a:rPr lang="pt-BR" altLang="pt-BR" sz="2400" b="1">
                <a:solidFill>
                  <a:srgbClr val="1F497D"/>
                </a:solidFill>
              </a:rPr>
              <a:t>Segurança</a:t>
            </a:r>
            <a:r>
              <a:rPr lang="pt-BR" altLang="pt-BR" sz="2400">
                <a:solidFill>
                  <a:srgbClr val="1F497D"/>
                </a:solidFill>
              </a:rPr>
              <a:t> é prioridade</a:t>
            </a:r>
          </a:p>
          <a:p>
            <a:pPr eaLnBrk="1" hangingPunct="1">
              <a:buClrTx/>
              <a:buFontTx/>
              <a:buNone/>
            </a:pPr>
            <a:endParaRPr lang="pt-BR" altLang="pt-BR" sz="2400">
              <a:solidFill>
                <a:srgbClr val="1F497D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pt-BR" altLang="pt-BR" sz="2400">
                <a:solidFill>
                  <a:srgbClr val="1F497D"/>
                </a:solidFill>
              </a:rPr>
              <a:t>• </a:t>
            </a:r>
            <a:r>
              <a:rPr lang="pt-BR" altLang="pt-BR" sz="2400" b="1">
                <a:solidFill>
                  <a:srgbClr val="1F497D"/>
                </a:solidFill>
              </a:rPr>
              <a:t>Mobilidade urbana </a:t>
            </a:r>
            <a:r>
              <a:rPr lang="pt-BR" altLang="pt-BR" sz="2400">
                <a:solidFill>
                  <a:srgbClr val="1F497D"/>
                </a:solidFill>
              </a:rPr>
              <a:t>é prioridade</a:t>
            </a:r>
          </a:p>
          <a:p>
            <a:pPr eaLnBrk="1" hangingPunct="1">
              <a:buClrTx/>
              <a:buFontTx/>
              <a:buNone/>
            </a:pPr>
            <a:endParaRPr lang="pt-BR" altLang="pt-BR" sz="2400">
              <a:solidFill>
                <a:srgbClr val="1F497D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pt-BR" altLang="pt-BR" sz="2400">
                <a:solidFill>
                  <a:srgbClr val="1F497D"/>
                </a:solidFill>
              </a:rPr>
              <a:t>• As mudanças tem que </a:t>
            </a:r>
            <a:r>
              <a:rPr lang="pt-BR" altLang="pt-BR" sz="2400" b="1">
                <a:solidFill>
                  <a:srgbClr val="1F497D"/>
                </a:solidFill>
              </a:rPr>
              <a:t>ser corajosas e baseadas em   </a:t>
            </a:r>
          </a:p>
          <a:p>
            <a:pPr eaLnBrk="1" hangingPunct="1">
              <a:buClrTx/>
              <a:buFontTx/>
              <a:buNone/>
            </a:pPr>
            <a:r>
              <a:rPr lang="pt-BR" altLang="pt-BR" sz="2400" b="1">
                <a:solidFill>
                  <a:srgbClr val="1F497D"/>
                </a:solidFill>
              </a:rPr>
              <a:t>   estudos técnicos</a:t>
            </a:r>
            <a:r>
              <a:rPr lang="pt-BR" altLang="pt-BR" sz="2400">
                <a:solidFill>
                  <a:srgbClr val="1F497D"/>
                </a:solidFill>
              </a:rPr>
              <a:t> de engenharia de trânsito.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63550"/>
            <a:ext cx="64801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059113" y="439738"/>
            <a:ext cx="5257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800" b="1" dirty="0">
                <a:solidFill>
                  <a:srgbClr val="1F497D"/>
                </a:solidFill>
              </a:rPr>
              <a:t>COMPLEXO VIÁRIO SUL</a:t>
            </a:r>
          </a:p>
          <a:p>
            <a:pPr eaLnBrk="1" hangingPunct="1">
              <a:buClrTx/>
              <a:buFontTx/>
              <a:buNone/>
            </a:pPr>
            <a:r>
              <a:rPr lang="pt-BR" altLang="pt-BR" sz="2800" b="1" dirty="0" smtClean="0">
                <a:solidFill>
                  <a:srgbClr val="1F497D"/>
                </a:solidFill>
              </a:rPr>
              <a:t>Vídeo</a:t>
            </a:r>
            <a:endParaRPr lang="pt-BR" altLang="pt-BR" sz="2800" b="1" dirty="0">
              <a:solidFill>
                <a:srgbClr val="1F497D"/>
              </a:solidFill>
            </a:endParaRPr>
          </a:p>
        </p:txBody>
      </p:sp>
      <p:pic>
        <p:nvPicPr>
          <p:cNvPr id="3" name="Perspectiva Marcus Cherém_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7781" y="1411287"/>
            <a:ext cx="7259132" cy="382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916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3141663"/>
            <a:ext cx="9144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1600">
                <a:solidFill>
                  <a:srgbClr val="FFFFFF"/>
                </a:solidFill>
              </a:rPr>
              <a:t>Prefeito Paulo Piau</a:t>
            </a:r>
          </a:p>
          <a:p>
            <a:pPr algn="ctr" eaLnBrk="1" hangingPunct="1">
              <a:buClrTx/>
              <a:buFontTx/>
              <a:buNone/>
            </a:pPr>
            <a:r>
              <a:rPr lang="pt-BR" altLang="pt-BR" sz="1600">
                <a:solidFill>
                  <a:srgbClr val="FFFFFF"/>
                </a:solidFill>
              </a:rPr>
              <a:t>Presidente do Codau: Luiz Guaritá Neto</a:t>
            </a:r>
          </a:p>
          <a:p>
            <a:pPr algn="ctr" eaLnBrk="1" hangingPunct="1">
              <a:buClrTx/>
              <a:buFontTx/>
              <a:buNone/>
            </a:pPr>
            <a:r>
              <a:rPr lang="pt-BR" altLang="pt-BR" sz="1600">
                <a:solidFill>
                  <a:srgbClr val="FFFFFF"/>
                </a:solidFill>
              </a:rPr>
              <a:t>www.codau.com.br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2420938"/>
            <a:ext cx="9144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3200">
                <a:solidFill>
                  <a:srgbClr val="FFFFFF"/>
                </a:solidFill>
              </a:rPr>
              <a:t>OBRIGADO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9" t="29648" r="10640" b="1314"/>
          <a:stretch>
            <a:fillRect/>
          </a:stretch>
        </p:blipFill>
        <p:spPr bwMode="auto">
          <a:xfrm>
            <a:off x="541338" y="1835150"/>
            <a:ext cx="8061325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9389" t="29648" r="10640" b="131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63550"/>
            <a:ext cx="64801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41338" y="1196975"/>
            <a:ext cx="6334125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000" b="1">
                <a:solidFill>
                  <a:srgbClr val="1F497D"/>
                </a:solidFill>
              </a:rPr>
              <a:t>• VIADUTO ROTATÓRIA DO PARQUE FERNANDO COSTA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59113" y="439738"/>
            <a:ext cx="52578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2800" b="1">
                <a:solidFill>
                  <a:srgbClr val="1F497D"/>
                </a:solidFill>
              </a:rPr>
              <a:t>3ª ETAPA</a:t>
            </a:r>
          </a:p>
          <a:p>
            <a:pPr eaLnBrk="1" hangingPunct="1">
              <a:buClrTx/>
              <a:buFontTx/>
              <a:buNone/>
            </a:pPr>
            <a:endParaRPr lang="pt-BR" altLang="pt-BR" sz="2800" b="1">
              <a:solidFill>
                <a:srgbClr val="1F497D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9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2708275"/>
            <a:ext cx="9144000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pt-BR" altLang="pt-BR" sz="4000" b="1">
                <a:solidFill>
                  <a:srgbClr val="002060"/>
                </a:solidFill>
              </a:rPr>
              <a:t>COMPLEXO </a:t>
            </a:r>
          </a:p>
          <a:p>
            <a:pPr algn="ctr" eaLnBrk="1" hangingPunct="1">
              <a:buClrTx/>
              <a:buFontTx/>
              <a:buNone/>
            </a:pPr>
            <a:endParaRPr lang="pt-BR" altLang="pt-BR" sz="4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273050" y="898525"/>
            <a:ext cx="4083050" cy="549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</a:t>
            </a:r>
            <a:r>
              <a:rPr lang="pt-BR" altLang="pt-BR" sz="1600" b="1"/>
              <a:t>Av. Tonico dos Santos </a:t>
            </a:r>
            <a:r>
              <a:rPr lang="pt-BR" altLang="pt-BR" sz="1600"/>
              <a:t>cresce em importância como entrada da cidade, mas precisa de correções;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</a:t>
            </a:r>
            <a:r>
              <a:rPr lang="pt-BR" altLang="pt-BR" sz="1600" b="1"/>
              <a:t>rotatória</a:t>
            </a:r>
            <a:r>
              <a:rPr lang="pt-BR" altLang="pt-BR" sz="1600"/>
              <a:t> do Parque de Exposições é congestionada e confusa;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entrada  pela </a:t>
            </a:r>
            <a:r>
              <a:rPr lang="pt-BR" altLang="pt-BR" sz="1600" b="1"/>
              <a:t>Av. Dep. José Marcus Cherém</a:t>
            </a:r>
            <a:r>
              <a:rPr lang="pt-BR" altLang="pt-BR" sz="1600"/>
              <a:t> dá uma primeira impressão ruim da cidade;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</a:t>
            </a:r>
            <a:r>
              <a:rPr lang="pt-BR" altLang="pt-BR" sz="1600" b="1"/>
              <a:t>rotatória</a:t>
            </a:r>
            <a:r>
              <a:rPr lang="pt-BR" altLang="pt-BR" sz="1600"/>
              <a:t> da Av. Guilherme Ferreira e Av. Marcus Cherém é confusa e retém o fluxo em todos os sentidos;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melhoria desta rotatória já esta pré-aprovada pelos vizinhos;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</a:t>
            </a:r>
            <a:r>
              <a:rPr lang="pt-BR" altLang="pt-BR" sz="1600" b="1"/>
              <a:t>avenida marginal </a:t>
            </a:r>
            <a:r>
              <a:rPr lang="pt-BR" altLang="pt-BR" sz="1600"/>
              <a:t>da BR 050 é sub utilizada.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"/>
            </a:pPr>
            <a:r>
              <a:rPr lang="pt-BR" altLang="pt-BR" sz="1600"/>
              <a:t>A implantação de uma passagem de nível por baixo da BR 050 interligando as vias marginais via gerar um novo fluxo de veículos vindos dos bairros;</a:t>
            </a:r>
          </a:p>
          <a:p>
            <a:pPr>
              <a:buFont typeface="Symbol" panose="05050102010706020507" pitchFamily="18" charset="2"/>
              <a:buNone/>
            </a:pPr>
            <a:endParaRPr lang="pt-BR" altLang="pt-BR" sz="1600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68300" y="301625"/>
            <a:ext cx="3843338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>
                <a:solidFill>
                  <a:srgbClr val="FF0000"/>
                </a:solidFill>
              </a:rPr>
              <a:t>SITUAÇÃO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0" y="898525"/>
            <a:ext cx="4298950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A </a:t>
            </a:r>
            <a:r>
              <a:rPr lang="pt-BR" altLang="pt-BR" sz="1600" b="1"/>
              <a:t>Av. Tonico dos Santos </a:t>
            </a:r>
            <a:r>
              <a:rPr lang="pt-BR" altLang="pt-BR" sz="1600"/>
              <a:t>e será uma </a:t>
            </a:r>
            <a:r>
              <a:rPr lang="pt-BR" altLang="pt-BR" sz="1600" b="1">
                <a:solidFill>
                  <a:srgbClr val="00B050"/>
                </a:solidFill>
              </a:rPr>
              <a:t>entrada principal da cidade</a:t>
            </a:r>
            <a:r>
              <a:rPr lang="pt-BR" altLang="pt-BR" sz="1600"/>
              <a:t> para os visitantes;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O </a:t>
            </a:r>
            <a:r>
              <a:rPr lang="pt-BR" altLang="pt-BR" sz="1600" b="1"/>
              <a:t>asfaltamento, sinalização de trânsito, iluminação e as alterações viárias </a:t>
            </a:r>
            <a:r>
              <a:rPr lang="pt-BR" altLang="pt-BR" sz="1600"/>
              <a:t>neste setor da cidade vão gerar </a:t>
            </a:r>
            <a:r>
              <a:rPr lang="pt-BR" altLang="pt-BR" sz="1600" b="1">
                <a:solidFill>
                  <a:srgbClr val="00B050"/>
                </a:solidFill>
              </a:rPr>
              <a:t>melhorias urbanas </a:t>
            </a:r>
            <a:r>
              <a:rPr lang="pt-BR" altLang="pt-BR" sz="1600"/>
              <a:t>para os moradores, para a indústria, comércio, empresas e instituições de ensino dos bairros vizinhos;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O </a:t>
            </a:r>
            <a:r>
              <a:rPr lang="pt-BR" altLang="pt-BR" sz="1600" b="1"/>
              <a:t>Viaduto</a:t>
            </a:r>
            <a:r>
              <a:rPr lang="pt-BR" altLang="pt-BR" sz="1600"/>
              <a:t> vai </a:t>
            </a:r>
            <a:r>
              <a:rPr lang="pt-BR" altLang="pt-BR" sz="1600" b="1">
                <a:solidFill>
                  <a:srgbClr val="00B050"/>
                </a:solidFill>
              </a:rPr>
              <a:t>fluir mais rápido </a:t>
            </a:r>
            <a:r>
              <a:rPr lang="pt-BR" altLang="pt-BR" sz="1600"/>
              <a:t>os cruzamento entre os bairros pelas vias que passam pelo Parque;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A Av. </a:t>
            </a:r>
            <a:r>
              <a:rPr lang="pt-BR" altLang="pt-BR" sz="1600" b="1"/>
              <a:t>Dep. José Marcus Cherém </a:t>
            </a:r>
            <a:r>
              <a:rPr lang="pt-BR" altLang="pt-BR" sz="1600"/>
              <a:t>passa ter </a:t>
            </a:r>
            <a:r>
              <a:rPr lang="pt-BR" altLang="pt-BR" sz="1600" b="1"/>
              <a:t>sentido único </a:t>
            </a:r>
            <a:r>
              <a:rPr lang="pt-BR" altLang="pt-BR" sz="1600"/>
              <a:t>para a  BR 050 com </a:t>
            </a:r>
            <a:r>
              <a:rPr lang="pt-BR" altLang="pt-BR" sz="1600" b="1">
                <a:solidFill>
                  <a:srgbClr val="00B050"/>
                </a:solidFill>
              </a:rPr>
              <a:t>3 pistas e estacionamento 45º</a:t>
            </a:r>
            <a:r>
              <a:rPr lang="pt-BR" altLang="pt-BR" sz="1600"/>
              <a:t>;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A </a:t>
            </a:r>
            <a:r>
              <a:rPr lang="pt-BR" altLang="pt-BR" sz="1600" b="1">
                <a:solidFill>
                  <a:srgbClr val="00B050"/>
                </a:solidFill>
              </a:rPr>
              <a:t>rotatória da Av. Guilherme Ferreira </a:t>
            </a:r>
            <a:r>
              <a:rPr lang="pt-BR" altLang="pt-BR" sz="1600"/>
              <a:t>vai ser reformulada  para receber o fluxo da Av Tonico dos Santos e do novo Viaduto, bem como o fluxo contrário em direção ao Parque;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 2" panose="05020102010507070707" pitchFamily="18" charset="2"/>
              <a:buChar char=""/>
            </a:pPr>
            <a:r>
              <a:rPr lang="pt-BR" altLang="pt-BR" sz="1600"/>
              <a:t>A </a:t>
            </a:r>
            <a:r>
              <a:rPr lang="pt-BR" altLang="pt-BR" sz="1600" b="1">
                <a:solidFill>
                  <a:srgbClr val="00B050"/>
                </a:solidFill>
              </a:rPr>
              <a:t>avenida marginal </a:t>
            </a:r>
            <a:r>
              <a:rPr lang="pt-BR" altLang="pt-BR" sz="1600"/>
              <a:t>será urbanizada e sinalizada.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68300" y="771525"/>
            <a:ext cx="3987800" cy="1588"/>
          </a:xfrm>
          <a:prstGeom prst="line">
            <a:avLst/>
          </a:prstGeom>
          <a:noFill/>
          <a:ln w="7632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668838" y="771525"/>
            <a:ext cx="4105275" cy="1588"/>
          </a:xfrm>
          <a:prstGeom prst="line">
            <a:avLst/>
          </a:prstGeom>
          <a:noFill/>
          <a:ln w="76320" cap="sq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702175" y="301625"/>
            <a:ext cx="4071938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2000" b="1">
                <a:solidFill>
                  <a:srgbClr val="002060"/>
                </a:solidFill>
              </a:rPr>
              <a:t>SOLUÇÃO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6375" cy="690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2" name="Freeform 2"/>
          <p:cNvSpPr>
            <a:spLocks noChangeArrowheads="1"/>
          </p:cNvSpPr>
          <p:nvPr/>
        </p:nvSpPr>
        <p:spPr bwMode="auto">
          <a:xfrm>
            <a:off x="2028825" y="165100"/>
            <a:ext cx="7115175" cy="279082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T0" fmla="*/ 404989 w 7114510"/>
              <a:gd name="T1" fmla="*/ 0 h 2790701"/>
              <a:gd name="T2" fmla="*/ 1190 w 7114510"/>
              <a:gd name="T3" fmla="*/ 534414 h 2790701"/>
              <a:gd name="T4" fmla="*/ 298102 w 7114510"/>
              <a:gd name="T5" fmla="*/ 926316 h 2790701"/>
              <a:gd name="T6" fmla="*/ 773159 w 7114510"/>
              <a:gd name="T7" fmla="*/ 1056951 h 2790701"/>
              <a:gd name="T8" fmla="*/ 7115175 w 7114510"/>
              <a:gd name="T9" fmla="*/ 2790825 h 2790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14510" h="2790701">
                <a:moveTo>
                  <a:pt x="404951" y="0"/>
                </a:moveTo>
                <a:cubicBezTo>
                  <a:pt x="211977" y="190005"/>
                  <a:pt x="19003" y="380011"/>
                  <a:pt x="1190" y="534390"/>
                </a:cubicBezTo>
                <a:cubicBezTo>
                  <a:pt x="-16623" y="688769"/>
                  <a:pt x="169425" y="839189"/>
                  <a:pt x="298074" y="926275"/>
                </a:cubicBezTo>
                <a:cubicBezTo>
                  <a:pt x="426723" y="1013361"/>
                  <a:pt x="773087" y="1056904"/>
                  <a:pt x="773087" y="1056904"/>
                </a:cubicBezTo>
                <a:lnTo>
                  <a:pt x="7114510" y="2790701"/>
                </a:lnTo>
              </a:path>
            </a:pathLst>
          </a:custGeom>
          <a:noFill/>
          <a:ln w="7632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43" name="Freeform 3"/>
          <p:cNvSpPr>
            <a:spLocks noChangeArrowheads="1"/>
          </p:cNvSpPr>
          <p:nvPr/>
        </p:nvSpPr>
        <p:spPr bwMode="auto">
          <a:xfrm>
            <a:off x="0" y="925513"/>
            <a:ext cx="2136775" cy="2619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T0" fmla="*/ 0 w 2137558"/>
              <a:gd name="T1" fmla="*/ 0 h 261257"/>
              <a:gd name="T2" fmla="*/ 1365162 w 2137558"/>
              <a:gd name="T3" fmla="*/ 23812 h 261257"/>
              <a:gd name="T4" fmla="*/ 1745034 w 2137558"/>
              <a:gd name="T5" fmla="*/ 35719 h 261257"/>
              <a:gd name="T6" fmla="*/ 2136775 w 2137558"/>
              <a:gd name="T7" fmla="*/ 261937 h 261257"/>
              <a:gd name="T8" fmla="*/ 2136775 w 2137558"/>
              <a:gd name="T9" fmla="*/ 261937 h 26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7558" h="261257">
                <a:moveTo>
                  <a:pt x="0" y="0"/>
                </a:moveTo>
                <a:lnTo>
                  <a:pt x="1365662" y="23750"/>
                </a:lnTo>
                <a:cubicBezTo>
                  <a:pt x="1656607" y="29688"/>
                  <a:pt x="1617024" y="-3958"/>
                  <a:pt x="1745673" y="35626"/>
                </a:cubicBezTo>
                <a:cubicBezTo>
                  <a:pt x="1874322" y="75210"/>
                  <a:pt x="2137558" y="261257"/>
                  <a:pt x="2137558" y="261257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 rot="960000">
            <a:off x="4776788" y="1506538"/>
            <a:ext cx="9128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050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75088" y="1963738"/>
            <a:ext cx="915987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São Cristóvão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773363" y="557213"/>
            <a:ext cx="930275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Jardim Maracanâ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0638" y="571500"/>
            <a:ext cx="9128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262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 rot="18720000">
            <a:off x="1520031" y="116682"/>
            <a:ext cx="9128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050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010150" y="2366963"/>
            <a:ext cx="654050" cy="231775"/>
          </a:xfrm>
          <a:prstGeom prst="rect">
            <a:avLst/>
          </a:prstGeom>
          <a:solidFill>
            <a:srgbClr val="FCD5B5">
              <a:alpha val="5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900" b="1"/>
              <a:t>FACTHUS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 rot="6120000">
            <a:off x="1174750" y="47625"/>
            <a:ext cx="914400" cy="9144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457200 w 914400"/>
              <a:gd name="T1" fmla="*/ 0 h 914400"/>
              <a:gd name="T2" fmla="*/ 914400 w 914400"/>
              <a:gd name="T3" fmla="*/ 457200 h 914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14400" h="914400" stroke="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457200" y="457200"/>
                </a:lnTo>
                <a:lnTo>
                  <a:pt x="457200" y="0"/>
                </a:lnTo>
                <a:close/>
              </a:path>
              <a:path w="914400" h="914400" fill="none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</a:path>
            </a:pathLst>
          </a:cu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 rot="16020000">
            <a:off x="1990725" y="1135063"/>
            <a:ext cx="406400" cy="1143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203200 w 406400"/>
              <a:gd name="T1" fmla="*/ 0 h 114300"/>
              <a:gd name="T2" fmla="*/ 406400 w 406400"/>
              <a:gd name="T3" fmla="*/ 57150 h 1143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6400" h="114300" stroke="0">
                <a:moveTo>
                  <a:pt x="203200" y="0"/>
                </a:moveTo>
                <a:cubicBezTo>
                  <a:pt x="315424" y="0"/>
                  <a:pt x="406400" y="25587"/>
                  <a:pt x="406400" y="57150"/>
                </a:cubicBezTo>
                <a:lnTo>
                  <a:pt x="203200" y="57150"/>
                </a:lnTo>
                <a:lnTo>
                  <a:pt x="203200" y="0"/>
                </a:lnTo>
                <a:close/>
              </a:path>
              <a:path w="406400" h="114300" fill="none">
                <a:moveTo>
                  <a:pt x="203200" y="0"/>
                </a:moveTo>
                <a:cubicBezTo>
                  <a:pt x="315424" y="0"/>
                  <a:pt x="406400" y="25587"/>
                  <a:pt x="406400" y="57150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2435225" y="-166688"/>
            <a:ext cx="338138" cy="333376"/>
          </a:xfrm>
          <a:prstGeom prst="line">
            <a:avLst/>
          </a:prstGeom>
          <a:noFill/>
          <a:ln w="7632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881313" y="2051050"/>
            <a:ext cx="914400" cy="914400"/>
          </a:xfrm>
          <a:prstGeom prst="line">
            <a:avLst/>
          </a:prstGeom>
          <a:noFill/>
          <a:ln w="93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846263" y="4286250"/>
            <a:ext cx="1166812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Parque São Geraldo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869113" y="3048000"/>
            <a:ext cx="966787" cy="33655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Jardim Induberaba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096375" cy="690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6" name="Freeform 2"/>
          <p:cNvSpPr>
            <a:spLocks noChangeArrowheads="1"/>
          </p:cNvSpPr>
          <p:nvPr/>
        </p:nvSpPr>
        <p:spPr bwMode="auto">
          <a:xfrm>
            <a:off x="2052638" y="165100"/>
            <a:ext cx="7115175" cy="279082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T0" fmla="*/ 404989 w 7114510"/>
              <a:gd name="T1" fmla="*/ 0 h 2790701"/>
              <a:gd name="T2" fmla="*/ 1190 w 7114510"/>
              <a:gd name="T3" fmla="*/ 534414 h 2790701"/>
              <a:gd name="T4" fmla="*/ 298102 w 7114510"/>
              <a:gd name="T5" fmla="*/ 926316 h 2790701"/>
              <a:gd name="T6" fmla="*/ 773159 w 7114510"/>
              <a:gd name="T7" fmla="*/ 1056951 h 2790701"/>
              <a:gd name="T8" fmla="*/ 7115175 w 7114510"/>
              <a:gd name="T9" fmla="*/ 2790825 h 2790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14510" h="2790701">
                <a:moveTo>
                  <a:pt x="404951" y="0"/>
                </a:moveTo>
                <a:cubicBezTo>
                  <a:pt x="211977" y="190005"/>
                  <a:pt x="19003" y="380011"/>
                  <a:pt x="1190" y="534390"/>
                </a:cubicBezTo>
                <a:cubicBezTo>
                  <a:pt x="-16623" y="688769"/>
                  <a:pt x="169425" y="839189"/>
                  <a:pt x="298074" y="926275"/>
                </a:cubicBezTo>
                <a:cubicBezTo>
                  <a:pt x="426723" y="1013361"/>
                  <a:pt x="773087" y="1056904"/>
                  <a:pt x="773087" y="1056904"/>
                </a:cubicBezTo>
                <a:lnTo>
                  <a:pt x="7114510" y="2790701"/>
                </a:lnTo>
              </a:path>
            </a:pathLst>
          </a:custGeom>
          <a:noFill/>
          <a:ln w="7632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67" name="Freeform 3"/>
          <p:cNvSpPr>
            <a:spLocks noChangeArrowheads="1"/>
          </p:cNvSpPr>
          <p:nvPr/>
        </p:nvSpPr>
        <p:spPr bwMode="auto">
          <a:xfrm>
            <a:off x="4346575" y="23813"/>
            <a:ext cx="4643438" cy="68278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50762 0 0"/>
              <a:gd name="G12" fmla="+- 50762 0 0"/>
              <a:gd name="T0" fmla="*/ 4643438 w 4500748"/>
              <a:gd name="T1" fmla="*/ 0 h 6080166"/>
              <a:gd name="T2" fmla="*/ 4459661 w 4500748"/>
              <a:gd name="T3" fmla="*/ 1306891 h 6080166"/>
              <a:gd name="T4" fmla="*/ 4312639 w 4500748"/>
              <a:gd name="T5" fmla="*/ 1853651 h 6080166"/>
              <a:gd name="T6" fmla="*/ 2658645 w 4500748"/>
              <a:gd name="T7" fmla="*/ 5027528 h 6080166"/>
              <a:gd name="T8" fmla="*/ 0 w 4500748"/>
              <a:gd name="T9" fmla="*/ 6827837 h 6080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0748" h="6080166">
                <a:moveTo>
                  <a:pt x="4500748" y="0"/>
                </a:moveTo>
                <a:cubicBezTo>
                  <a:pt x="4438402" y="444335"/>
                  <a:pt x="4376057" y="888670"/>
                  <a:pt x="4322618" y="1163782"/>
                </a:cubicBezTo>
                <a:cubicBezTo>
                  <a:pt x="4269179" y="1438894"/>
                  <a:pt x="4471059" y="1098468"/>
                  <a:pt x="4180114" y="1650670"/>
                </a:cubicBezTo>
                <a:cubicBezTo>
                  <a:pt x="3889169" y="2202872"/>
                  <a:pt x="3273632" y="3738748"/>
                  <a:pt x="2576946" y="4476997"/>
                </a:cubicBezTo>
                <a:cubicBezTo>
                  <a:pt x="1880260" y="5215246"/>
                  <a:pt x="0" y="6080166"/>
                  <a:pt x="0" y="6080166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68" name="Freeform 4"/>
          <p:cNvSpPr>
            <a:spLocks noChangeArrowheads="1"/>
          </p:cNvSpPr>
          <p:nvPr/>
        </p:nvSpPr>
        <p:spPr bwMode="auto">
          <a:xfrm>
            <a:off x="2173288" y="1174750"/>
            <a:ext cx="6981825" cy="510698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T0" fmla="*/ 6981825 w 6982691"/>
              <a:gd name="T1" fmla="*/ 5106988 h 5106390"/>
              <a:gd name="T2" fmla="*/ 5034513 w 6982691"/>
              <a:gd name="T3" fmla="*/ 4228111 h 5106390"/>
              <a:gd name="T4" fmla="*/ 4571433 w 6982691"/>
              <a:gd name="T5" fmla="*/ 4014330 h 5106390"/>
              <a:gd name="T6" fmla="*/ 3490912 w 6982691"/>
              <a:gd name="T7" fmla="*/ 2755399 h 5106390"/>
              <a:gd name="T8" fmla="*/ 2920968 w 6982691"/>
              <a:gd name="T9" fmla="*/ 2292206 h 5106390"/>
              <a:gd name="T10" fmla="*/ 0 w 6982691"/>
              <a:gd name="T11" fmla="*/ 0 h 5106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82691" h="5106390">
                <a:moveTo>
                  <a:pt x="6982691" y="5106390"/>
                </a:moveTo>
                <a:lnTo>
                  <a:pt x="5035137" y="4227616"/>
                </a:lnTo>
                <a:cubicBezTo>
                  <a:pt x="4633355" y="4045528"/>
                  <a:pt x="4829299" y="4259283"/>
                  <a:pt x="4572000" y="4013860"/>
                </a:cubicBezTo>
                <a:cubicBezTo>
                  <a:pt x="4314701" y="3768437"/>
                  <a:pt x="3766457" y="3042063"/>
                  <a:pt x="3491345" y="2755076"/>
                </a:cubicBezTo>
                <a:cubicBezTo>
                  <a:pt x="3216233" y="2468089"/>
                  <a:pt x="2921330" y="2291938"/>
                  <a:pt x="2921330" y="2291938"/>
                </a:cubicBezTo>
                <a:cubicBezTo>
                  <a:pt x="2339439" y="1832759"/>
                  <a:pt x="526473" y="467096"/>
                  <a:pt x="0" y="0"/>
                </a:cubicBezTo>
              </a:path>
            </a:pathLst>
          </a:cu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23813" y="925513"/>
            <a:ext cx="2136775" cy="2619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T0" fmla="*/ 0 w 2137558"/>
              <a:gd name="T1" fmla="*/ 0 h 261257"/>
              <a:gd name="T2" fmla="*/ 1365162 w 2137558"/>
              <a:gd name="T3" fmla="*/ 23812 h 261257"/>
              <a:gd name="T4" fmla="*/ 1745034 w 2137558"/>
              <a:gd name="T5" fmla="*/ 35719 h 261257"/>
              <a:gd name="T6" fmla="*/ 2136775 w 2137558"/>
              <a:gd name="T7" fmla="*/ 261937 h 261257"/>
              <a:gd name="T8" fmla="*/ 2136775 w 2137558"/>
              <a:gd name="T9" fmla="*/ 261937 h 26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7558" h="261257">
                <a:moveTo>
                  <a:pt x="0" y="0"/>
                </a:moveTo>
                <a:lnTo>
                  <a:pt x="1365662" y="23750"/>
                </a:lnTo>
                <a:cubicBezTo>
                  <a:pt x="1656607" y="29688"/>
                  <a:pt x="1617024" y="-3958"/>
                  <a:pt x="1745673" y="35626"/>
                </a:cubicBezTo>
                <a:cubicBezTo>
                  <a:pt x="1874322" y="75210"/>
                  <a:pt x="2137558" y="261257"/>
                  <a:pt x="2137558" y="261257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23813" y="3835400"/>
            <a:ext cx="5545137" cy="2090738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58410 0 0"/>
              <a:gd name="G15" fmla="+- 58410 0 0"/>
              <a:gd name="T0" fmla="*/ 5545137 w 5545777"/>
              <a:gd name="T1" fmla="*/ 0 h 2090057"/>
              <a:gd name="T2" fmla="*/ 4951439 w 5545777"/>
              <a:gd name="T3" fmla="*/ 570202 h 2090057"/>
              <a:gd name="T4" fmla="*/ 4417111 w 5545777"/>
              <a:gd name="T5" fmla="*/ 1045370 h 2090057"/>
              <a:gd name="T6" fmla="*/ 2980362 w 5545777"/>
              <a:gd name="T7" fmla="*/ 1282953 h 2090057"/>
              <a:gd name="T8" fmla="*/ 1923580 w 5545777"/>
              <a:gd name="T9" fmla="*/ 1366108 h 2090057"/>
              <a:gd name="T10" fmla="*/ 0 w 5545777"/>
              <a:gd name="T11" fmla="*/ 2090738 h 2090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45777" h="2090057">
                <a:moveTo>
                  <a:pt x="5545777" y="0"/>
                </a:moveTo>
                <a:cubicBezTo>
                  <a:pt x="5342906" y="197922"/>
                  <a:pt x="5140036" y="395845"/>
                  <a:pt x="4952010" y="570016"/>
                </a:cubicBezTo>
                <a:cubicBezTo>
                  <a:pt x="4763984" y="744187"/>
                  <a:pt x="4746172" y="926276"/>
                  <a:pt x="4417621" y="1045029"/>
                </a:cubicBezTo>
                <a:cubicBezTo>
                  <a:pt x="4089070" y="1163782"/>
                  <a:pt x="3396342" y="1229096"/>
                  <a:pt x="2980706" y="1282535"/>
                </a:cubicBezTo>
                <a:cubicBezTo>
                  <a:pt x="2565070" y="1335974"/>
                  <a:pt x="2420586" y="1231076"/>
                  <a:pt x="1923802" y="1365663"/>
                </a:cubicBezTo>
                <a:cubicBezTo>
                  <a:pt x="1427018" y="1500250"/>
                  <a:pt x="0" y="2090057"/>
                  <a:pt x="0" y="2090057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6648450" y="5319713"/>
            <a:ext cx="485775" cy="331787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400675" y="3740150"/>
            <a:ext cx="338138" cy="225425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3" name="Freeform 9"/>
          <p:cNvSpPr>
            <a:spLocks noChangeArrowheads="1"/>
          </p:cNvSpPr>
          <p:nvPr/>
        </p:nvSpPr>
        <p:spPr bwMode="auto">
          <a:xfrm>
            <a:off x="-142875" y="925513"/>
            <a:ext cx="1508125" cy="11636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49652 0 0"/>
              <a:gd name="T0" fmla="*/ 1508125 w 1508167"/>
              <a:gd name="T1" fmla="*/ 0 h 1163781"/>
              <a:gd name="T2" fmla="*/ 771875 w 1508167"/>
              <a:gd name="T3" fmla="*/ 759926 h 1163781"/>
              <a:gd name="T4" fmla="*/ 0 w 1508167"/>
              <a:gd name="T5" fmla="*/ 1163637 h 1163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8167" h="1163781">
                <a:moveTo>
                  <a:pt x="1508167" y="0"/>
                </a:moveTo>
                <a:cubicBezTo>
                  <a:pt x="1265712" y="283028"/>
                  <a:pt x="1023257" y="566057"/>
                  <a:pt x="771896" y="760020"/>
                </a:cubicBezTo>
                <a:cubicBezTo>
                  <a:pt x="520535" y="953984"/>
                  <a:pt x="126670" y="1096488"/>
                  <a:pt x="0" y="1163781"/>
                </a:cubicBezTo>
              </a:path>
            </a:pathLst>
          </a:cu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 rot="960000">
            <a:off x="4799013" y="1506538"/>
            <a:ext cx="914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050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892925" y="3048000"/>
            <a:ext cx="966788" cy="33655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Jardim Induberaba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898900" y="1963738"/>
            <a:ext cx="915988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São Cristóvão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416675" y="5967413"/>
            <a:ext cx="1635125" cy="231775"/>
          </a:xfrm>
          <a:prstGeom prst="rect">
            <a:avLst/>
          </a:prstGeom>
          <a:solidFill>
            <a:srgbClr val="FCD5B5">
              <a:alpha val="5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900" b="1"/>
              <a:t>Parque de Exposições - ABCZ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143250" y="5926138"/>
            <a:ext cx="836613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Bom Retiro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870075" y="4286250"/>
            <a:ext cx="1166813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Parque São Geraldo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2797175" y="557213"/>
            <a:ext cx="930275" cy="21590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/>
              <a:t>Jardim Maracanâ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 rot="2280000">
            <a:off x="3300413" y="2446338"/>
            <a:ext cx="1828800" cy="261937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Av.Dep. J Marcus Cherem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 rot="21180000">
            <a:off x="3033713" y="4694238"/>
            <a:ext cx="1527175" cy="261937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Av.Guilherme Ferreira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 rot="19680000">
            <a:off x="4899025" y="5822950"/>
            <a:ext cx="1423988" cy="261938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 Fernando Costa’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 rot="18720000">
            <a:off x="577851" y="1260475"/>
            <a:ext cx="1085850" cy="231775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9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 Bandeirantes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4450" y="571500"/>
            <a:ext cx="9128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262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 rot="18720000">
            <a:off x="1543843" y="116682"/>
            <a:ext cx="9128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 050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033963" y="2366963"/>
            <a:ext cx="654050" cy="231775"/>
          </a:xfrm>
          <a:prstGeom prst="rect">
            <a:avLst/>
          </a:prstGeom>
          <a:solidFill>
            <a:srgbClr val="FCD5B5">
              <a:alpha val="5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900" b="1"/>
              <a:t>FACTHUS</a:t>
            </a:r>
          </a:p>
        </p:txBody>
      </p:sp>
      <p:sp>
        <p:nvSpPr>
          <p:cNvPr id="11288" name="Freeform 24"/>
          <p:cNvSpPr>
            <a:spLocks noChangeArrowheads="1"/>
          </p:cNvSpPr>
          <p:nvPr/>
        </p:nvSpPr>
        <p:spPr bwMode="auto">
          <a:xfrm rot="6120000">
            <a:off x="1198563" y="47625"/>
            <a:ext cx="914400" cy="9144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457200 w 914400"/>
              <a:gd name="T1" fmla="*/ 0 h 914400"/>
              <a:gd name="T2" fmla="*/ 914400 w 914400"/>
              <a:gd name="T3" fmla="*/ 457200 h 914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14400" h="914400" stroke="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457200" y="457200"/>
                </a:lnTo>
                <a:lnTo>
                  <a:pt x="457200" y="0"/>
                </a:lnTo>
                <a:close/>
              </a:path>
              <a:path w="914400" h="914400" fill="none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</a:path>
            </a:pathLst>
          </a:custGeom>
          <a:noFill/>
          <a:ln w="284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89" name="Freeform 25"/>
          <p:cNvSpPr>
            <a:spLocks noChangeArrowheads="1"/>
          </p:cNvSpPr>
          <p:nvPr/>
        </p:nvSpPr>
        <p:spPr bwMode="auto">
          <a:xfrm rot="16020000">
            <a:off x="2014538" y="1135063"/>
            <a:ext cx="406400" cy="1143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1 0 0"/>
              <a:gd name="G8" fmla="+- 1 0 0"/>
              <a:gd name="G9" fmla="+- 1 0 0"/>
              <a:gd name="T0" fmla="*/ 203200 w 406400"/>
              <a:gd name="T1" fmla="*/ 0 h 114300"/>
              <a:gd name="T2" fmla="*/ 406400 w 406400"/>
              <a:gd name="T3" fmla="*/ 57150 h 1143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6400" h="114300" stroke="0">
                <a:moveTo>
                  <a:pt x="203200" y="0"/>
                </a:moveTo>
                <a:cubicBezTo>
                  <a:pt x="315424" y="0"/>
                  <a:pt x="406400" y="25587"/>
                  <a:pt x="406400" y="57150"/>
                </a:cubicBezTo>
                <a:lnTo>
                  <a:pt x="203200" y="57150"/>
                </a:lnTo>
                <a:lnTo>
                  <a:pt x="203200" y="0"/>
                </a:lnTo>
                <a:close/>
              </a:path>
              <a:path w="406400" h="114300" fill="none">
                <a:moveTo>
                  <a:pt x="203200" y="0"/>
                </a:moveTo>
                <a:cubicBezTo>
                  <a:pt x="315424" y="0"/>
                  <a:pt x="406400" y="25587"/>
                  <a:pt x="406400" y="57150"/>
                </a:cubicBezTo>
              </a:path>
            </a:pathLst>
          </a:cu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 flipV="1">
            <a:off x="2457450" y="-166688"/>
            <a:ext cx="339725" cy="333376"/>
          </a:xfrm>
          <a:prstGeom prst="line">
            <a:avLst/>
          </a:prstGeom>
          <a:noFill/>
          <a:ln w="7632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2905125" y="2051050"/>
            <a:ext cx="914400" cy="914400"/>
          </a:xfrm>
          <a:prstGeom prst="line">
            <a:avLst/>
          </a:prstGeom>
          <a:noFill/>
          <a:ln w="93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 flipV="1">
            <a:off x="6977063" y="4878388"/>
            <a:ext cx="2392362" cy="442912"/>
          </a:xfrm>
          <a:prstGeom prst="line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 rot="21000000">
            <a:off x="7491413" y="4743450"/>
            <a:ext cx="1533525" cy="261938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Av.João XXIII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 rot="1440000">
            <a:off x="7058025" y="5597525"/>
            <a:ext cx="2439988" cy="261938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11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Av.Edilson Lamartine  Mendes</a:t>
            </a: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 rot="19920000">
            <a:off x="-123825" y="1860550"/>
            <a:ext cx="1076325" cy="336550"/>
          </a:xfrm>
          <a:prstGeom prst="rect">
            <a:avLst/>
          </a:prstGeom>
          <a:solidFill>
            <a:srgbClr val="CCC1DA">
              <a:alpha val="46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pt-BR" altLang="pt-BR" sz="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Av. Abílio Borges de Araújo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-455613" y="-177800"/>
            <a:ext cx="9901238" cy="7205663"/>
            <a:chOff x="-287" y="-112"/>
            <a:chExt cx="6237" cy="4539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"/>
              <a:ext cx="5735" cy="4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291" name="Freeform 3"/>
            <p:cNvSpPr>
              <a:spLocks noChangeArrowheads="1"/>
            </p:cNvSpPr>
            <p:nvPr/>
          </p:nvSpPr>
          <p:spPr bwMode="auto">
            <a:xfrm>
              <a:off x="1280" y="101"/>
              <a:ext cx="4485" cy="179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T0" fmla="*/ 404953 w 7114510"/>
                <a:gd name="T1" fmla="*/ 0 h 2790701"/>
                <a:gd name="T2" fmla="*/ 1190 w 7114510"/>
                <a:gd name="T3" fmla="*/ 534562 h 2790701"/>
                <a:gd name="T4" fmla="*/ 298076 w 7114510"/>
                <a:gd name="T5" fmla="*/ 926572 h 2790701"/>
                <a:gd name="T6" fmla="*/ 773091 w 7114510"/>
                <a:gd name="T7" fmla="*/ 1057243 h 2790701"/>
                <a:gd name="T8" fmla="*/ 7114549 w 7114510"/>
                <a:gd name="T9" fmla="*/ 2791597 h 2790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14510" h="2790701">
                  <a:moveTo>
                    <a:pt x="404951" y="0"/>
                  </a:moveTo>
                  <a:cubicBezTo>
                    <a:pt x="211977" y="190005"/>
                    <a:pt x="19003" y="380011"/>
                    <a:pt x="1190" y="534390"/>
                  </a:cubicBezTo>
                  <a:cubicBezTo>
                    <a:pt x="-16623" y="688769"/>
                    <a:pt x="169425" y="839189"/>
                    <a:pt x="298074" y="926275"/>
                  </a:cubicBezTo>
                  <a:cubicBezTo>
                    <a:pt x="426723" y="1013361"/>
                    <a:pt x="773087" y="1056904"/>
                    <a:pt x="773087" y="1056904"/>
                  </a:cubicBezTo>
                  <a:lnTo>
                    <a:pt x="7114510" y="2790701"/>
                  </a:lnTo>
                </a:path>
              </a:pathLst>
            </a:custGeom>
            <a:noFill/>
            <a:ln w="763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2" name="Freeform 4"/>
            <p:cNvSpPr>
              <a:spLocks noChangeArrowheads="1"/>
            </p:cNvSpPr>
            <p:nvPr/>
          </p:nvSpPr>
          <p:spPr bwMode="auto">
            <a:xfrm>
              <a:off x="2726" y="10"/>
              <a:ext cx="2927" cy="438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50762 0 0"/>
                <a:gd name="G12" fmla="+- 50762 0 0"/>
                <a:gd name="T0" fmla="*/ 4643647 w 4500748"/>
                <a:gd name="T1" fmla="*/ 0 h 6080166"/>
                <a:gd name="T2" fmla="*/ 4459861 w 4500748"/>
                <a:gd name="T3" fmla="*/ 1306767 h 6080166"/>
                <a:gd name="T4" fmla="*/ 4312833 w 4500748"/>
                <a:gd name="T5" fmla="*/ 1853476 h 6080166"/>
                <a:gd name="T6" fmla="*/ 2658764 w 4500748"/>
                <a:gd name="T7" fmla="*/ 5027052 h 6080166"/>
                <a:gd name="T8" fmla="*/ 0 w 4500748"/>
                <a:gd name="T9" fmla="*/ 6827191 h 6080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0748" h="6080166">
                  <a:moveTo>
                    <a:pt x="4500748" y="0"/>
                  </a:moveTo>
                  <a:cubicBezTo>
                    <a:pt x="4438402" y="444335"/>
                    <a:pt x="4376057" y="888670"/>
                    <a:pt x="4322618" y="1163782"/>
                  </a:cubicBezTo>
                  <a:cubicBezTo>
                    <a:pt x="4269179" y="1438894"/>
                    <a:pt x="4471059" y="1098468"/>
                    <a:pt x="4180114" y="1650670"/>
                  </a:cubicBezTo>
                  <a:cubicBezTo>
                    <a:pt x="3889169" y="2202872"/>
                    <a:pt x="3273632" y="3738748"/>
                    <a:pt x="2576946" y="4476997"/>
                  </a:cubicBezTo>
                  <a:cubicBezTo>
                    <a:pt x="1880260" y="5215246"/>
                    <a:pt x="0" y="6080166"/>
                    <a:pt x="0" y="6080166"/>
                  </a:cubicBezTo>
                </a:path>
              </a:pathLst>
            </a:custGeom>
            <a:noFill/>
            <a:ln w="381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3" name="Freeform 5"/>
            <p:cNvSpPr>
              <a:spLocks noChangeArrowheads="1"/>
            </p:cNvSpPr>
            <p:nvPr/>
          </p:nvSpPr>
          <p:spPr bwMode="auto">
            <a:xfrm>
              <a:off x="1356" y="749"/>
              <a:ext cx="4402" cy="3279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6982916 w 6982691"/>
                <a:gd name="T1" fmla="*/ 5106770 h 5106390"/>
                <a:gd name="T2" fmla="*/ 5035299 w 6982691"/>
                <a:gd name="T3" fmla="*/ 4227931 h 5106390"/>
                <a:gd name="T4" fmla="*/ 4572147 w 6982691"/>
                <a:gd name="T5" fmla="*/ 4014159 h 5106390"/>
                <a:gd name="T6" fmla="*/ 3491457 w 6982691"/>
                <a:gd name="T7" fmla="*/ 2755281 h 5106390"/>
                <a:gd name="T8" fmla="*/ 2921424 w 6982691"/>
                <a:gd name="T9" fmla="*/ 2292109 h 5106390"/>
                <a:gd name="T10" fmla="*/ 0 w 6982691"/>
                <a:gd name="T11" fmla="*/ 0 h 5106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82691" h="5106390">
                  <a:moveTo>
                    <a:pt x="6982691" y="5106390"/>
                  </a:moveTo>
                  <a:lnTo>
                    <a:pt x="5035137" y="4227616"/>
                  </a:lnTo>
                  <a:cubicBezTo>
                    <a:pt x="4633355" y="4045528"/>
                    <a:pt x="4829299" y="4259283"/>
                    <a:pt x="4572000" y="4013860"/>
                  </a:cubicBezTo>
                  <a:cubicBezTo>
                    <a:pt x="4314701" y="3768437"/>
                    <a:pt x="3766457" y="3042063"/>
                    <a:pt x="3491345" y="2755076"/>
                  </a:cubicBezTo>
                  <a:cubicBezTo>
                    <a:pt x="3216233" y="2468089"/>
                    <a:pt x="2921330" y="2291938"/>
                    <a:pt x="2921330" y="2291938"/>
                  </a:cubicBezTo>
                  <a:cubicBezTo>
                    <a:pt x="2339439" y="1832759"/>
                    <a:pt x="526473" y="467096"/>
                    <a:pt x="0" y="0"/>
                  </a:cubicBezTo>
                </a:path>
              </a:pathLst>
            </a:custGeom>
            <a:noFill/>
            <a:ln w="284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4" name="Freeform 6"/>
            <p:cNvSpPr>
              <a:spLocks noChangeArrowheads="1"/>
            </p:cNvSpPr>
            <p:nvPr/>
          </p:nvSpPr>
          <p:spPr bwMode="auto">
            <a:xfrm>
              <a:off x="1" y="589"/>
              <a:ext cx="1347" cy="16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T0" fmla="*/ 0 w 2137558"/>
                <a:gd name="T1" fmla="*/ 0 h 261257"/>
                <a:gd name="T2" fmla="*/ 1365851 w 2137558"/>
                <a:gd name="T3" fmla="*/ 23778 h 261257"/>
                <a:gd name="T4" fmla="*/ 1745915 w 2137558"/>
                <a:gd name="T5" fmla="*/ 35668 h 261257"/>
                <a:gd name="T6" fmla="*/ 2137854 w 2137558"/>
                <a:gd name="T7" fmla="*/ 261566 h 261257"/>
                <a:gd name="T8" fmla="*/ 2137854 w 2137558"/>
                <a:gd name="T9" fmla="*/ 261566 h 26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7558" h="261257">
                  <a:moveTo>
                    <a:pt x="0" y="0"/>
                  </a:moveTo>
                  <a:lnTo>
                    <a:pt x="1365662" y="23750"/>
                  </a:lnTo>
                  <a:cubicBezTo>
                    <a:pt x="1656607" y="29688"/>
                    <a:pt x="1617024" y="-3958"/>
                    <a:pt x="1745673" y="35626"/>
                  </a:cubicBezTo>
                  <a:cubicBezTo>
                    <a:pt x="1874322" y="75210"/>
                    <a:pt x="2137558" y="261257"/>
                    <a:pt x="2137558" y="261257"/>
                  </a:cubicBezTo>
                </a:path>
              </a:pathLst>
            </a:custGeom>
            <a:noFill/>
            <a:ln w="381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5" name="Freeform 7"/>
            <p:cNvSpPr>
              <a:spLocks noChangeArrowheads="1"/>
            </p:cNvSpPr>
            <p:nvPr/>
          </p:nvSpPr>
          <p:spPr bwMode="auto">
            <a:xfrm>
              <a:off x="1" y="2458"/>
              <a:ext cx="3496" cy="134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58410 0 0"/>
                <a:gd name="G15" fmla="+- 58410 0 0"/>
                <a:gd name="T0" fmla="*/ 5546049 w 5545777"/>
                <a:gd name="T1" fmla="*/ 0 h 2090057"/>
                <a:gd name="T2" fmla="*/ 4952253 w 5545777"/>
                <a:gd name="T3" fmla="*/ 569841 h 2090057"/>
                <a:gd name="T4" fmla="*/ 4417838 w 5545777"/>
                <a:gd name="T5" fmla="*/ 1044708 h 2090057"/>
                <a:gd name="T6" fmla="*/ 2980852 w 5545777"/>
                <a:gd name="T7" fmla="*/ 1282142 h 2090057"/>
                <a:gd name="T8" fmla="*/ 1923896 w 5545777"/>
                <a:gd name="T9" fmla="*/ 1365244 h 2090057"/>
                <a:gd name="T10" fmla="*/ 0 w 5545777"/>
                <a:gd name="T11" fmla="*/ 2089416 h 2090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5777" h="2090057">
                  <a:moveTo>
                    <a:pt x="5545777" y="0"/>
                  </a:moveTo>
                  <a:cubicBezTo>
                    <a:pt x="5342906" y="197922"/>
                    <a:pt x="5140036" y="395845"/>
                    <a:pt x="4952010" y="570016"/>
                  </a:cubicBezTo>
                  <a:cubicBezTo>
                    <a:pt x="4763984" y="744187"/>
                    <a:pt x="4746172" y="926276"/>
                    <a:pt x="4417621" y="1045029"/>
                  </a:cubicBezTo>
                  <a:cubicBezTo>
                    <a:pt x="4089070" y="1163782"/>
                    <a:pt x="3396342" y="1229096"/>
                    <a:pt x="2980706" y="1282535"/>
                  </a:cubicBezTo>
                  <a:cubicBezTo>
                    <a:pt x="2565070" y="1335974"/>
                    <a:pt x="2420586" y="1231076"/>
                    <a:pt x="1923802" y="1365663"/>
                  </a:cubicBezTo>
                  <a:cubicBezTo>
                    <a:pt x="1427018" y="1500250"/>
                    <a:pt x="0" y="2090057"/>
                    <a:pt x="0" y="2090057"/>
                  </a:cubicBezTo>
                </a:path>
              </a:pathLst>
            </a:custGeom>
            <a:noFill/>
            <a:ln w="381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auto">
            <a:xfrm>
              <a:off x="4178" y="3411"/>
              <a:ext cx="306" cy="213"/>
            </a:xfrm>
            <a:prstGeom prst="ellipse">
              <a:avLst/>
            </a:prstGeom>
            <a:noFill/>
            <a:ln w="28440" cap="sq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auto">
            <a:xfrm>
              <a:off x="3391" y="2397"/>
              <a:ext cx="212" cy="144"/>
            </a:xfrm>
            <a:prstGeom prst="ellipse">
              <a:avLst/>
            </a:prstGeom>
            <a:noFill/>
            <a:ln w="28440" cap="sq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8" name="Freeform 10"/>
            <p:cNvSpPr>
              <a:spLocks noChangeArrowheads="1"/>
            </p:cNvSpPr>
            <p:nvPr/>
          </p:nvSpPr>
          <p:spPr bwMode="auto">
            <a:xfrm>
              <a:off x="-104" y="589"/>
              <a:ext cx="950" cy="74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49652 0 0"/>
                <a:gd name="T0" fmla="*/ 1508234 w 1508167"/>
                <a:gd name="T1" fmla="*/ 0 h 1163781"/>
                <a:gd name="T2" fmla="*/ 771930 w 1508167"/>
                <a:gd name="T3" fmla="*/ 760550 h 1163781"/>
                <a:gd name="T4" fmla="*/ 0 w 1508167"/>
                <a:gd name="T5" fmla="*/ 1164593 h 1163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8167" h="1163781">
                  <a:moveTo>
                    <a:pt x="1508167" y="0"/>
                  </a:moveTo>
                  <a:cubicBezTo>
                    <a:pt x="1265712" y="283028"/>
                    <a:pt x="1023257" y="566057"/>
                    <a:pt x="771896" y="760020"/>
                  </a:cubicBezTo>
                  <a:cubicBezTo>
                    <a:pt x="520535" y="953984"/>
                    <a:pt x="126670" y="1096488"/>
                    <a:pt x="0" y="1163781"/>
                  </a:cubicBezTo>
                </a:path>
              </a:pathLst>
            </a:custGeom>
            <a:noFill/>
            <a:ln w="284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 rot="960000">
              <a:off x="3013" y="962"/>
              <a:ext cx="57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pt-BR" altLang="pt-BR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BR 050</a:t>
              </a: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4332" y="1952"/>
              <a:ext cx="609" cy="21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/>
                <a:t>Jardim Induberaba</a:t>
              </a:r>
            </a:p>
          </p:txBody>
        </p:sp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2444" y="1256"/>
              <a:ext cx="577" cy="13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/>
                <a:t>São Cristóvão</a:t>
              </a:r>
            </a:p>
          </p:txBody>
        </p:sp>
        <p:sp>
          <p:nvSpPr>
            <p:cNvPr id="12302" name="Text Box 14"/>
            <p:cNvSpPr txBox="1">
              <a:spLocks noChangeArrowheads="1"/>
            </p:cNvSpPr>
            <p:nvPr/>
          </p:nvSpPr>
          <p:spPr bwMode="auto">
            <a:xfrm>
              <a:off x="4032" y="3827"/>
              <a:ext cx="1030" cy="145"/>
            </a:xfrm>
            <a:prstGeom prst="rect">
              <a:avLst/>
            </a:prstGeom>
            <a:solidFill>
              <a:srgbClr val="FCD5B5">
                <a:alpha val="5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900" b="1"/>
                <a:t>Parque de Exposições - ABCZ</a:t>
              </a:r>
            </a:p>
          </p:txBody>
        </p:sp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1968" y="3800"/>
              <a:ext cx="526" cy="13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/>
                <a:t>Bom Retiro</a:t>
              </a:r>
            </a:p>
          </p:txBody>
        </p:sp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1165" y="2748"/>
              <a:ext cx="735" cy="13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/>
                <a:t>Parque São Geraldo</a:t>
              </a:r>
            </a:p>
          </p:txBody>
        </p:sp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1749" y="352"/>
              <a:ext cx="586" cy="13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/>
                <a:t>Jardim Maracanâ</a:t>
              </a:r>
            </a:p>
          </p:txBody>
        </p:sp>
        <p:sp>
          <p:nvSpPr>
            <p:cNvPr id="12306" name="Text Box 18"/>
            <p:cNvSpPr txBox="1">
              <a:spLocks noChangeArrowheads="1"/>
            </p:cNvSpPr>
            <p:nvPr/>
          </p:nvSpPr>
          <p:spPr bwMode="auto">
            <a:xfrm rot="2100000">
              <a:off x="2144" y="1619"/>
              <a:ext cx="1152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Av.Dep. J Marcus Cherem</a:t>
              </a:r>
            </a:p>
          </p:txBody>
        </p:sp>
        <p:sp>
          <p:nvSpPr>
            <p:cNvPr id="12307" name="Text Box 19"/>
            <p:cNvSpPr txBox="1">
              <a:spLocks noChangeArrowheads="1"/>
            </p:cNvSpPr>
            <p:nvPr/>
          </p:nvSpPr>
          <p:spPr bwMode="auto">
            <a:xfrm rot="21180000">
              <a:off x="1896" y="3002"/>
              <a:ext cx="990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Av.Guilherme Ferreira</a:t>
              </a:r>
            </a:p>
          </p:txBody>
        </p:sp>
        <p:sp>
          <p:nvSpPr>
            <p:cNvPr id="12308" name="Text Box 20"/>
            <p:cNvSpPr txBox="1">
              <a:spLocks noChangeArrowheads="1"/>
            </p:cNvSpPr>
            <p:nvPr/>
          </p:nvSpPr>
          <p:spPr bwMode="auto">
            <a:xfrm rot="19680000">
              <a:off x="2921" y="3744"/>
              <a:ext cx="1152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Av.Fernando Costa’</a:t>
              </a:r>
            </a:p>
          </p:txBody>
        </p:sp>
        <p:sp>
          <p:nvSpPr>
            <p:cNvPr id="12309" name="Text Box 21"/>
            <p:cNvSpPr txBox="1">
              <a:spLocks noChangeArrowheads="1"/>
            </p:cNvSpPr>
            <p:nvPr/>
          </p:nvSpPr>
          <p:spPr bwMode="auto">
            <a:xfrm rot="17880000">
              <a:off x="4449" y="2570"/>
              <a:ext cx="984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Av.Tonico dos Santos</a:t>
              </a:r>
            </a:p>
          </p:txBody>
        </p:sp>
        <p:sp>
          <p:nvSpPr>
            <p:cNvPr id="12310" name="Text Box 22"/>
            <p:cNvSpPr txBox="1">
              <a:spLocks noChangeArrowheads="1"/>
            </p:cNvSpPr>
            <p:nvPr/>
          </p:nvSpPr>
          <p:spPr bwMode="auto">
            <a:xfrm rot="18720000">
              <a:off x="343" y="806"/>
              <a:ext cx="696" cy="14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9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Bandeirantes</a:t>
              </a:r>
            </a:p>
          </p:txBody>
        </p:sp>
        <p:sp>
          <p:nvSpPr>
            <p:cNvPr id="12311" name="Text Box 23"/>
            <p:cNvSpPr txBox="1">
              <a:spLocks noChangeArrowheads="1"/>
            </p:cNvSpPr>
            <p:nvPr/>
          </p:nvSpPr>
          <p:spPr bwMode="auto">
            <a:xfrm>
              <a:off x="13" y="362"/>
              <a:ext cx="57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pt-BR" altLang="pt-BR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BR 262</a:t>
              </a:r>
            </a:p>
          </p:txBody>
        </p:sp>
        <p:sp>
          <p:nvSpPr>
            <p:cNvPr id="12312" name="Text Box 24"/>
            <p:cNvSpPr txBox="1">
              <a:spLocks noChangeArrowheads="1"/>
            </p:cNvSpPr>
            <p:nvPr/>
          </p:nvSpPr>
          <p:spPr bwMode="auto">
            <a:xfrm rot="18720000">
              <a:off x="954" y="70"/>
              <a:ext cx="5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pt-BR" altLang="pt-BR" b="1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BR 050</a:t>
              </a:r>
            </a:p>
          </p:txBody>
        </p:sp>
        <p:sp>
          <p:nvSpPr>
            <p:cNvPr id="12313" name="Text Box 25"/>
            <p:cNvSpPr txBox="1">
              <a:spLocks noChangeArrowheads="1"/>
            </p:cNvSpPr>
            <p:nvPr/>
          </p:nvSpPr>
          <p:spPr bwMode="auto">
            <a:xfrm>
              <a:off x="3160" y="1515"/>
              <a:ext cx="411" cy="145"/>
            </a:xfrm>
            <a:prstGeom prst="rect">
              <a:avLst/>
            </a:prstGeom>
            <a:solidFill>
              <a:srgbClr val="FCD5B5">
                <a:alpha val="5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900" b="1"/>
                <a:t>FACTHUS</a:t>
              </a:r>
            </a:p>
          </p:txBody>
        </p:sp>
        <p:sp>
          <p:nvSpPr>
            <p:cNvPr id="12314" name="Freeform 26"/>
            <p:cNvSpPr>
              <a:spLocks noChangeArrowheads="1"/>
            </p:cNvSpPr>
            <p:nvPr/>
          </p:nvSpPr>
          <p:spPr bwMode="auto">
            <a:xfrm rot="6120000">
              <a:off x="737" y="30"/>
              <a:ext cx="586" cy="576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T0" fmla="*/ 456962 w 913925"/>
                <a:gd name="T1" fmla="*/ 0 h 915091"/>
                <a:gd name="T2" fmla="*/ 913925 w 913925"/>
                <a:gd name="T3" fmla="*/ 457546 h 915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3925" h="915091" stroke="0">
                  <a:moveTo>
                    <a:pt x="456962" y="0"/>
                  </a:moveTo>
                  <a:cubicBezTo>
                    <a:pt x="709336" y="0"/>
                    <a:pt x="913925" y="204850"/>
                    <a:pt x="913925" y="457546"/>
                  </a:cubicBezTo>
                  <a:lnTo>
                    <a:pt x="456963" y="457546"/>
                  </a:lnTo>
                  <a:cubicBezTo>
                    <a:pt x="456963" y="305031"/>
                    <a:pt x="456962" y="152515"/>
                    <a:pt x="456962" y="0"/>
                  </a:cubicBezTo>
                  <a:close/>
                </a:path>
                <a:path w="913925" h="915091" fill="none">
                  <a:moveTo>
                    <a:pt x="456962" y="0"/>
                  </a:moveTo>
                  <a:cubicBezTo>
                    <a:pt x="709336" y="0"/>
                    <a:pt x="913925" y="204850"/>
                    <a:pt x="913925" y="457546"/>
                  </a:cubicBezTo>
                </a:path>
              </a:pathLst>
            </a:custGeom>
            <a:noFill/>
            <a:ln w="284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15" name="Freeform 27"/>
            <p:cNvSpPr>
              <a:spLocks noChangeArrowheads="1"/>
            </p:cNvSpPr>
            <p:nvPr/>
          </p:nvSpPr>
          <p:spPr bwMode="auto">
            <a:xfrm rot="16020000">
              <a:off x="1254" y="724"/>
              <a:ext cx="260" cy="71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T0" fmla="*/ 203180 w 406361"/>
                <a:gd name="T1" fmla="*/ 0 h 114188"/>
                <a:gd name="T2" fmla="*/ 406361 w 406361"/>
                <a:gd name="T3" fmla="*/ 57094 h 11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6361" h="114188" stroke="0">
                  <a:moveTo>
                    <a:pt x="203180" y="0"/>
                  </a:moveTo>
                  <a:cubicBezTo>
                    <a:pt x="315394" y="0"/>
                    <a:pt x="406361" y="25562"/>
                    <a:pt x="406361" y="57094"/>
                  </a:cubicBezTo>
                  <a:lnTo>
                    <a:pt x="203181" y="57094"/>
                  </a:lnTo>
                  <a:cubicBezTo>
                    <a:pt x="203181" y="38063"/>
                    <a:pt x="203180" y="19031"/>
                    <a:pt x="203180" y="0"/>
                  </a:cubicBezTo>
                  <a:close/>
                </a:path>
                <a:path w="406361" h="114188" fill="none">
                  <a:moveTo>
                    <a:pt x="203180" y="0"/>
                  </a:moveTo>
                  <a:cubicBezTo>
                    <a:pt x="315394" y="0"/>
                    <a:pt x="406361" y="25562"/>
                    <a:pt x="406361" y="57094"/>
                  </a:cubicBezTo>
                </a:path>
              </a:pathLst>
            </a:custGeom>
            <a:noFill/>
            <a:ln w="3816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16" name="Line 28"/>
            <p:cNvSpPr>
              <a:spLocks noChangeShapeType="1"/>
            </p:cNvSpPr>
            <p:nvPr/>
          </p:nvSpPr>
          <p:spPr bwMode="auto">
            <a:xfrm flipV="1">
              <a:off x="1536" y="-113"/>
              <a:ext cx="212" cy="214"/>
            </a:xfrm>
            <a:prstGeom prst="line">
              <a:avLst/>
            </a:prstGeom>
            <a:noFill/>
            <a:ln w="76320" cap="sq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 rot="19920000">
              <a:off x="-69" y="1180"/>
              <a:ext cx="678" cy="211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Abílio Borges de Araújo</a:t>
              </a:r>
            </a:p>
          </p:txBody>
        </p:sp>
        <p:sp>
          <p:nvSpPr>
            <p:cNvPr id="12318" name="Freeform 30"/>
            <p:cNvSpPr>
              <a:spLocks noChangeArrowheads="1"/>
            </p:cNvSpPr>
            <p:nvPr/>
          </p:nvSpPr>
          <p:spPr bwMode="auto">
            <a:xfrm>
              <a:off x="-130" y="2315"/>
              <a:ext cx="3518" cy="481"/>
            </a:xfrm>
            <a:custGeom>
              <a:avLst/>
              <a:gdLst>
                <a:gd name="G0" fmla="+- 3026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T0" fmla="*/ 0 w 5581934"/>
                <a:gd name="T1" fmla="*/ 750446 h 751168"/>
                <a:gd name="T2" fmla="*/ 1228079 w 5581934"/>
                <a:gd name="T3" fmla="*/ 123252 h 751168"/>
                <a:gd name="T4" fmla="*/ 1228079 w 5581934"/>
                <a:gd name="T5" fmla="*/ 109618 h 751168"/>
                <a:gd name="T6" fmla="*/ 3356752 w 5581934"/>
                <a:gd name="T7" fmla="*/ 68714 h 751168"/>
                <a:gd name="T8" fmla="*/ 4584832 w 5581934"/>
                <a:gd name="T9" fmla="*/ 540 h 751168"/>
                <a:gd name="T10" fmla="*/ 4925966 w 5581934"/>
                <a:gd name="T11" fmla="*/ 41444 h 751168"/>
                <a:gd name="T12" fmla="*/ 5198872 w 5581934"/>
                <a:gd name="T13" fmla="*/ 123252 h 751168"/>
                <a:gd name="T14" fmla="*/ 5580941 w 5581934"/>
                <a:gd name="T15" fmla="*/ 245964 h 75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1934" h="751168">
                  <a:moveTo>
                    <a:pt x="0" y="751168"/>
                  </a:moveTo>
                  <a:lnTo>
                    <a:pt x="1228298" y="123371"/>
                  </a:lnTo>
                  <a:cubicBezTo>
                    <a:pt x="1433014" y="16463"/>
                    <a:pt x="1228298" y="109723"/>
                    <a:pt x="1228298" y="109723"/>
                  </a:cubicBezTo>
                  <a:lnTo>
                    <a:pt x="3357349" y="68780"/>
                  </a:lnTo>
                  <a:cubicBezTo>
                    <a:pt x="3916907" y="50583"/>
                    <a:pt x="4324066" y="5090"/>
                    <a:pt x="4585648" y="541"/>
                  </a:cubicBezTo>
                  <a:cubicBezTo>
                    <a:pt x="4847230" y="-4008"/>
                    <a:pt x="4824484" y="21012"/>
                    <a:pt x="4926842" y="41484"/>
                  </a:cubicBezTo>
                  <a:cubicBezTo>
                    <a:pt x="5029200" y="61956"/>
                    <a:pt x="5199797" y="123371"/>
                    <a:pt x="5199797" y="123371"/>
                  </a:cubicBezTo>
                  <a:cubicBezTo>
                    <a:pt x="5308979" y="157490"/>
                    <a:pt x="5547815" y="216631"/>
                    <a:pt x="5581934" y="246201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19" name="Freeform 31"/>
            <p:cNvSpPr>
              <a:spLocks noChangeArrowheads="1"/>
            </p:cNvSpPr>
            <p:nvPr/>
          </p:nvSpPr>
          <p:spPr bwMode="auto">
            <a:xfrm>
              <a:off x="16" y="1018"/>
              <a:ext cx="3372" cy="1439"/>
            </a:xfrm>
            <a:custGeom>
              <a:avLst/>
              <a:gdLst>
                <a:gd name="G0" fmla="+- 79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*/ 1 60565 4816"/>
                <a:gd name="G22" fmla="*/ 1 60565 4816"/>
                <a:gd name="G23" fmla="+- 1 0 0"/>
                <a:gd name="T0" fmla="*/ 5349393 w 5213445"/>
                <a:gd name="T1" fmla="*/ 2241997 h 2197289"/>
                <a:gd name="T2" fmla="*/ 4397145 w 5213445"/>
                <a:gd name="T3" fmla="*/ 1879935 h 2197289"/>
                <a:gd name="T4" fmla="*/ 3654951 w 5213445"/>
                <a:gd name="T5" fmla="*/ 1573576 h 2197289"/>
                <a:gd name="T6" fmla="*/ 3332868 w 5213445"/>
                <a:gd name="T7" fmla="*/ 1295066 h 2197289"/>
                <a:gd name="T8" fmla="*/ 3094806 w 5213445"/>
                <a:gd name="T9" fmla="*/ 988707 h 2197289"/>
                <a:gd name="T10" fmla="*/ 2954769 w 5213445"/>
                <a:gd name="T11" fmla="*/ 724123 h 2197289"/>
                <a:gd name="T12" fmla="*/ 2870747 w 5213445"/>
                <a:gd name="T13" fmla="*/ 501316 h 2197289"/>
                <a:gd name="T14" fmla="*/ 2856743 w 5213445"/>
                <a:gd name="T15" fmla="*/ 459540 h 2197289"/>
                <a:gd name="T16" fmla="*/ 1890492 w 5213445"/>
                <a:gd name="T17" fmla="*/ 306359 h 2197289"/>
                <a:gd name="T18" fmla="*/ 0 w 5213445"/>
                <a:gd name="T19" fmla="*/ 0 h 2197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13445" h="2197289">
                  <a:moveTo>
                    <a:pt x="5213445" y="2197289"/>
                  </a:moveTo>
                  <a:lnTo>
                    <a:pt x="4285397" y="1842447"/>
                  </a:lnTo>
                  <a:cubicBezTo>
                    <a:pt x="4010167" y="1733265"/>
                    <a:pt x="3734937" y="1637731"/>
                    <a:pt x="3562065" y="1542197"/>
                  </a:cubicBezTo>
                  <a:cubicBezTo>
                    <a:pt x="3389193" y="1446663"/>
                    <a:pt x="3339152" y="1364775"/>
                    <a:pt x="3248167" y="1269241"/>
                  </a:cubicBezTo>
                  <a:cubicBezTo>
                    <a:pt x="3157182" y="1173707"/>
                    <a:pt x="3077570" y="1062251"/>
                    <a:pt x="3016155" y="968991"/>
                  </a:cubicBezTo>
                  <a:cubicBezTo>
                    <a:pt x="2954740" y="875731"/>
                    <a:pt x="2916071" y="789295"/>
                    <a:pt x="2879677" y="709683"/>
                  </a:cubicBezTo>
                  <a:cubicBezTo>
                    <a:pt x="2843283" y="630071"/>
                    <a:pt x="2813713" y="534537"/>
                    <a:pt x="2797791" y="491319"/>
                  </a:cubicBezTo>
                  <a:cubicBezTo>
                    <a:pt x="2781869" y="448101"/>
                    <a:pt x="2943367" y="482221"/>
                    <a:pt x="2784143" y="450376"/>
                  </a:cubicBezTo>
                  <a:cubicBezTo>
                    <a:pt x="2624919" y="418531"/>
                    <a:pt x="1842448" y="300250"/>
                    <a:pt x="1842448" y="300250"/>
                  </a:cubicBezTo>
                  <a:lnTo>
                    <a:pt x="0" y="0"/>
                  </a:ln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20" name="Freeform 32"/>
            <p:cNvSpPr>
              <a:spLocks noChangeArrowheads="1"/>
            </p:cNvSpPr>
            <p:nvPr/>
          </p:nvSpPr>
          <p:spPr bwMode="auto">
            <a:xfrm>
              <a:off x="1586" y="1851"/>
              <a:ext cx="368" cy="1445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51148 0 0"/>
                <a:gd name="G8" fmla="+- 1 0 0"/>
                <a:gd name="G9" fmla="+- 1 0 0"/>
                <a:gd name="T0" fmla="*/ 403248 w 585693"/>
                <a:gd name="T1" fmla="*/ 2251338 h 2251567"/>
                <a:gd name="T2" fmla="*/ 566887 w 585693"/>
                <a:gd name="T3" fmla="*/ 804823 h 2251567"/>
                <a:gd name="T4" fmla="*/ 21423 w 585693"/>
                <a:gd name="T5" fmla="*/ 40626 h 2251567"/>
                <a:gd name="T6" fmla="*/ 62333 w 585693"/>
                <a:gd name="T7" fmla="*/ 81565 h 225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5693" h="2251567">
                  <a:moveTo>
                    <a:pt x="403578" y="2251567"/>
                  </a:moveTo>
                  <a:cubicBezTo>
                    <a:pt x="517309" y="1712480"/>
                    <a:pt x="631041" y="1173394"/>
                    <a:pt x="567351" y="804905"/>
                  </a:cubicBezTo>
                  <a:cubicBezTo>
                    <a:pt x="503662" y="436415"/>
                    <a:pt x="105602" y="161185"/>
                    <a:pt x="21441" y="40630"/>
                  </a:cubicBezTo>
                  <a:cubicBezTo>
                    <a:pt x="-62720" y="-79925"/>
                    <a:pt x="132897" y="108868"/>
                    <a:pt x="62384" y="81573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21" name="Freeform 33"/>
            <p:cNvSpPr>
              <a:spLocks noChangeArrowheads="1"/>
            </p:cNvSpPr>
            <p:nvPr/>
          </p:nvSpPr>
          <p:spPr bwMode="auto">
            <a:xfrm>
              <a:off x="-287" y="1455"/>
              <a:ext cx="1851" cy="41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2937171 w 2936854"/>
                <a:gd name="T1" fmla="*/ 643017 h 643323"/>
                <a:gd name="T2" fmla="*/ 261921 w 2936854"/>
                <a:gd name="T3" fmla="*/ 56443 h 643323"/>
                <a:gd name="T4" fmla="*/ 248272 w 2936854"/>
                <a:gd name="T5" fmla="*/ 56443 h 64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6854" h="643323">
                  <a:moveTo>
                    <a:pt x="2936854" y="643323"/>
                  </a:moveTo>
                  <a:lnTo>
                    <a:pt x="261893" y="56470"/>
                  </a:lnTo>
                  <a:cubicBezTo>
                    <a:pt x="-186208" y="-41339"/>
                    <a:pt x="31018" y="7565"/>
                    <a:pt x="248245" y="5647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22" name="Freeform 34"/>
            <p:cNvSpPr>
              <a:spLocks noChangeArrowheads="1"/>
            </p:cNvSpPr>
            <p:nvPr/>
          </p:nvSpPr>
          <p:spPr bwMode="auto">
            <a:xfrm>
              <a:off x="2942" y="1386"/>
              <a:ext cx="782" cy="913"/>
            </a:xfrm>
            <a:custGeom>
              <a:avLst/>
              <a:gdLst>
                <a:gd name="G0" fmla="+- 32144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T0" fmla="*/ 0 w 1241946"/>
                <a:gd name="T1" fmla="*/ 1393779 h 1504908"/>
                <a:gd name="T2" fmla="*/ 313860 w 1241946"/>
                <a:gd name="T3" fmla="*/ 1238914 h 1504908"/>
                <a:gd name="T4" fmla="*/ 1241795 w 1241946"/>
                <a:gd name="T5" fmla="*/ 0 h 150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1946" h="1504908">
                  <a:moveTo>
                    <a:pt x="0" y="1473958"/>
                  </a:moveTo>
                  <a:cubicBezTo>
                    <a:pt x="53453" y="1514901"/>
                    <a:pt x="106907" y="1555845"/>
                    <a:pt x="313898" y="1310185"/>
                  </a:cubicBezTo>
                  <a:cubicBezTo>
                    <a:pt x="520889" y="1064525"/>
                    <a:pt x="1132764" y="218364"/>
                    <a:pt x="1241946" y="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23" name="Freeform 35"/>
            <p:cNvSpPr>
              <a:spLocks noChangeArrowheads="1"/>
            </p:cNvSpPr>
            <p:nvPr/>
          </p:nvSpPr>
          <p:spPr bwMode="auto">
            <a:xfrm>
              <a:off x="3218" y="1429"/>
              <a:ext cx="643" cy="984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T0" fmla="*/ 14734 w 1121650"/>
                <a:gd name="T1" fmla="*/ 1489982 h 1601376"/>
                <a:gd name="T2" fmla="*/ 139008 w 1121650"/>
                <a:gd name="T3" fmla="*/ 1346212 h 1601376"/>
                <a:gd name="T4" fmla="*/ 1021349 w 1121650"/>
                <a:gd name="T5" fmla="*/ 0 h 160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1650" h="1601376">
                  <a:moveTo>
                    <a:pt x="16181" y="1555844"/>
                  </a:moveTo>
                  <a:cubicBezTo>
                    <a:pt x="-7703" y="1610435"/>
                    <a:pt x="-31586" y="1665026"/>
                    <a:pt x="152659" y="1405719"/>
                  </a:cubicBezTo>
                  <a:cubicBezTo>
                    <a:pt x="336904" y="1146412"/>
                    <a:pt x="729277" y="573206"/>
                    <a:pt x="1121650" y="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24" name="Line 36"/>
            <p:cNvSpPr>
              <a:spLocks noChangeShapeType="1"/>
            </p:cNvSpPr>
            <p:nvPr/>
          </p:nvSpPr>
          <p:spPr bwMode="auto">
            <a:xfrm>
              <a:off x="1709" y="868"/>
              <a:ext cx="3232" cy="851"/>
            </a:xfrm>
            <a:prstGeom prst="line">
              <a:avLst/>
            </a:prstGeom>
            <a:noFill/>
            <a:ln w="3816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25" name="Line 37"/>
            <p:cNvSpPr>
              <a:spLocks noChangeShapeType="1"/>
            </p:cNvSpPr>
            <p:nvPr/>
          </p:nvSpPr>
          <p:spPr bwMode="auto">
            <a:xfrm flipH="1">
              <a:off x="4477" y="1575"/>
              <a:ext cx="87" cy="144"/>
            </a:xfrm>
            <a:prstGeom prst="line">
              <a:avLst/>
            </a:prstGeom>
            <a:noFill/>
            <a:ln w="3816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26" name="Line 38"/>
            <p:cNvSpPr>
              <a:spLocks noChangeShapeType="1"/>
            </p:cNvSpPr>
            <p:nvPr/>
          </p:nvSpPr>
          <p:spPr bwMode="auto">
            <a:xfrm flipH="1" flipV="1">
              <a:off x="4484" y="1696"/>
              <a:ext cx="1282" cy="440"/>
            </a:xfrm>
            <a:prstGeom prst="line">
              <a:avLst/>
            </a:prstGeom>
            <a:noFill/>
            <a:ln w="3816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27" name="Line 39"/>
            <p:cNvSpPr>
              <a:spLocks noChangeShapeType="1"/>
            </p:cNvSpPr>
            <p:nvPr/>
          </p:nvSpPr>
          <p:spPr bwMode="auto">
            <a:xfrm>
              <a:off x="1642" y="760"/>
              <a:ext cx="84" cy="107"/>
            </a:xfrm>
            <a:prstGeom prst="line">
              <a:avLst/>
            </a:prstGeom>
            <a:noFill/>
            <a:ln w="3816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28" name="Line 40"/>
            <p:cNvSpPr>
              <a:spLocks noChangeShapeType="1"/>
            </p:cNvSpPr>
            <p:nvPr/>
          </p:nvSpPr>
          <p:spPr bwMode="auto">
            <a:xfrm flipH="1">
              <a:off x="1207" y="909"/>
              <a:ext cx="694" cy="304"/>
            </a:xfrm>
            <a:prstGeom prst="line">
              <a:avLst/>
            </a:prstGeom>
            <a:noFill/>
            <a:ln w="2844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29" name="Freeform 41"/>
            <p:cNvSpPr>
              <a:spLocks noChangeArrowheads="1"/>
            </p:cNvSpPr>
            <p:nvPr/>
          </p:nvSpPr>
          <p:spPr bwMode="auto">
            <a:xfrm>
              <a:off x="1502" y="1102"/>
              <a:ext cx="314" cy="197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T0" fmla="*/ 499573 w 499731"/>
                <a:gd name="T1" fmla="*/ 308275 h 308344"/>
                <a:gd name="T2" fmla="*/ 361393 w 499731"/>
                <a:gd name="T3" fmla="*/ 148823 h 308344"/>
                <a:gd name="T4" fmla="*/ 0 w 499731"/>
                <a:gd name="T5" fmla="*/ 0 h 308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9731" h="308344">
                  <a:moveTo>
                    <a:pt x="499731" y="308344"/>
                  </a:moveTo>
                  <a:cubicBezTo>
                    <a:pt x="472263" y="254295"/>
                    <a:pt x="444795" y="200247"/>
                    <a:pt x="361507" y="148856"/>
                  </a:cubicBezTo>
                  <a:cubicBezTo>
                    <a:pt x="278219" y="97465"/>
                    <a:pt x="60251" y="26581"/>
                    <a:pt x="0" y="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30" name="Freeform 42"/>
            <p:cNvSpPr>
              <a:spLocks noChangeArrowheads="1"/>
            </p:cNvSpPr>
            <p:nvPr/>
          </p:nvSpPr>
          <p:spPr bwMode="auto">
            <a:xfrm>
              <a:off x="1670" y="1280"/>
              <a:ext cx="1078" cy="1030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T0" fmla="*/ 1711235 w 1711842"/>
                <a:gd name="T1" fmla="*/ 1605208 h 1605516"/>
                <a:gd name="T2" fmla="*/ 1158538 w 1711842"/>
                <a:gd name="T3" fmla="*/ 1381967 h 1605516"/>
                <a:gd name="T4" fmla="*/ 807788 w 1711842"/>
                <a:gd name="T5" fmla="*/ 1201249 h 1605516"/>
                <a:gd name="T6" fmla="*/ 531439 w 1711842"/>
                <a:gd name="T7" fmla="*/ 1009899 h 1605516"/>
                <a:gd name="T8" fmla="*/ 265720 w 1711842"/>
                <a:gd name="T9" fmla="*/ 605940 h 1605516"/>
                <a:gd name="T10" fmla="*/ 0 w 1711842"/>
                <a:gd name="T11" fmla="*/ 0 h 1605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1842" h="1605516">
                  <a:moveTo>
                    <a:pt x="1711842" y="1605516"/>
                  </a:moveTo>
                  <a:cubicBezTo>
                    <a:pt x="1510709" y="1527543"/>
                    <a:pt x="1309577" y="1449571"/>
                    <a:pt x="1158949" y="1382232"/>
                  </a:cubicBezTo>
                  <a:cubicBezTo>
                    <a:pt x="1008321" y="1314893"/>
                    <a:pt x="912628" y="1263502"/>
                    <a:pt x="808075" y="1201479"/>
                  </a:cubicBezTo>
                  <a:cubicBezTo>
                    <a:pt x="703521" y="1139456"/>
                    <a:pt x="622005" y="1109330"/>
                    <a:pt x="531628" y="1010093"/>
                  </a:cubicBezTo>
                  <a:cubicBezTo>
                    <a:pt x="441251" y="910856"/>
                    <a:pt x="354419" y="774405"/>
                    <a:pt x="265814" y="606056"/>
                  </a:cubicBezTo>
                  <a:cubicBezTo>
                    <a:pt x="177209" y="437707"/>
                    <a:pt x="88604" y="218853"/>
                    <a:pt x="0" y="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31" name="Line 43"/>
            <p:cNvSpPr>
              <a:spLocks noChangeShapeType="1"/>
            </p:cNvSpPr>
            <p:nvPr/>
          </p:nvSpPr>
          <p:spPr bwMode="auto">
            <a:xfrm>
              <a:off x="1817" y="1312"/>
              <a:ext cx="576" cy="586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32" name="Line 44"/>
            <p:cNvSpPr>
              <a:spLocks noChangeShapeType="1"/>
            </p:cNvSpPr>
            <p:nvPr/>
          </p:nvSpPr>
          <p:spPr bwMode="auto">
            <a:xfrm flipV="1">
              <a:off x="1831" y="1267"/>
              <a:ext cx="136" cy="73"/>
            </a:xfrm>
            <a:prstGeom prst="line">
              <a:avLst/>
            </a:prstGeom>
            <a:noFill/>
            <a:ln w="38160" cap="sq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33" name="Text Box 45"/>
            <p:cNvSpPr txBox="1">
              <a:spLocks noChangeArrowheads="1"/>
            </p:cNvSpPr>
            <p:nvPr/>
          </p:nvSpPr>
          <p:spPr bwMode="auto">
            <a:xfrm rot="1020000">
              <a:off x="5100" y="2054"/>
              <a:ext cx="668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Cristo Rei</a:t>
              </a:r>
            </a:p>
          </p:txBody>
        </p:sp>
        <p:sp>
          <p:nvSpPr>
            <p:cNvPr id="12334" name="Text Box 46"/>
            <p:cNvSpPr txBox="1">
              <a:spLocks noChangeArrowheads="1"/>
            </p:cNvSpPr>
            <p:nvPr/>
          </p:nvSpPr>
          <p:spPr bwMode="auto">
            <a:xfrm rot="18120000">
              <a:off x="3335" y="1910"/>
              <a:ext cx="597" cy="12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7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Dagoberto Prata</a:t>
              </a:r>
            </a:p>
          </p:txBody>
        </p:sp>
        <p:sp>
          <p:nvSpPr>
            <p:cNvPr id="12335" name="Text Box 47"/>
            <p:cNvSpPr txBox="1">
              <a:spLocks noChangeArrowheads="1"/>
            </p:cNvSpPr>
            <p:nvPr/>
          </p:nvSpPr>
          <p:spPr bwMode="auto">
            <a:xfrm rot="18420000">
              <a:off x="3095" y="1805"/>
              <a:ext cx="775" cy="12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7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Cel Bruno de Oliveira</a:t>
              </a:r>
            </a:p>
          </p:txBody>
        </p:sp>
        <p:sp>
          <p:nvSpPr>
            <p:cNvPr id="12336" name="Text Box 48"/>
            <p:cNvSpPr txBox="1">
              <a:spLocks noChangeArrowheads="1"/>
            </p:cNvSpPr>
            <p:nvPr/>
          </p:nvSpPr>
          <p:spPr bwMode="auto">
            <a:xfrm rot="1920000">
              <a:off x="1984" y="2059"/>
              <a:ext cx="459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São João </a:t>
              </a:r>
            </a:p>
          </p:txBody>
        </p:sp>
        <p:sp>
          <p:nvSpPr>
            <p:cNvPr id="12337" name="Text Box 49"/>
            <p:cNvSpPr txBox="1">
              <a:spLocks noChangeArrowheads="1"/>
            </p:cNvSpPr>
            <p:nvPr/>
          </p:nvSpPr>
          <p:spPr bwMode="auto">
            <a:xfrm rot="1440000">
              <a:off x="2227" y="1992"/>
              <a:ext cx="753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Cel Joaquim O Prata</a:t>
              </a:r>
            </a:p>
          </p:txBody>
        </p:sp>
        <p:sp>
          <p:nvSpPr>
            <p:cNvPr id="12338" name="Text Box 50"/>
            <p:cNvSpPr txBox="1">
              <a:spLocks noChangeArrowheads="1"/>
            </p:cNvSpPr>
            <p:nvPr/>
          </p:nvSpPr>
          <p:spPr bwMode="auto">
            <a:xfrm rot="660000">
              <a:off x="621" y="1247"/>
              <a:ext cx="942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Manoel de Melo Rezende</a:t>
              </a:r>
            </a:p>
          </p:txBody>
        </p:sp>
        <p:sp>
          <p:nvSpPr>
            <p:cNvPr id="12339" name="Text Box 51"/>
            <p:cNvSpPr txBox="1">
              <a:spLocks noChangeArrowheads="1"/>
            </p:cNvSpPr>
            <p:nvPr/>
          </p:nvSpPr>
          <p:spPr bwMode="auto">
            <a:xfrm rot="20340000">
              <a:off x="1082" y="971"/>
              <a:ext cx="508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São Marcos </a:t>
              </a:r>
            </a:p>
          </p:txBody>
        </p:sp>
        <p:sp>
          <p:nvSpPr>
            <p:cNvPr id="12340" name="Text Box 52"/>
            <p:cNvSpPr txBox="1">
              <a:spLocks noChangeArrowheads="1"/>
            </p:cNvSpPr>
            <p:nvPr/>
          </p:nvSpPr>
          <p:spPr bwMode="auto">
            <a:xfrm rot="660000">
              <a:off x="284" y="1720"/>
              <a:ext cx="1110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Orlando Rodrigues da Cunha</a:t>
              </a:r>
            </a:p>
          </p:txBody>
        </p:sp>
        <p:sp>
          <p:nvSpPr>
            <p:cNvPr id="12341" name="Text Box 53"/>
            <p:cNvSpPr txBox="1">
              <a:spLocks noChangeArrowheads="1"/>
            </p:cNvSpPr>
            <p:nvPr/>
          </p:nvSpPr>
          <p:spPr bwMode="auto">
            <a:xfrm>
              <a:off x="2057" y="2391"/>
              <a:ext cx="691" cy="135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R. José Bonifácio </a:t>
              </a:r>
            </a:p>
          </p:txBody>
        </p:sp>
        <p:sp>
          <p:nvSpPr>
            <p:cNvPr id="12342" name="Text Box 54"/>
            <p:cNvSpPr txBox="1">
              <a:spLocks noChangeArrowheads="1"/>
            </p:cNvSpPr>
            <p:nvPr/>
          </p:nvSpPr>
          <p:spPr bwMode="auto">
            <a:xfrm rot="1440000">
              <a:off x="4448" y="3601"/>
              <a:ext cx="1537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Av.Edilson Lamartine  Mendes</a:t>
              </a:r>
            </a:p>
          </p:txBody>
        </p:sp>
        <p:sp>
          <p:nvSpPr>
            <p:cNvPr id="12343" name="Text Box 55"/>
            <p:cNvSpPr txBox="1">
              <a:spLocks noChangeArrowheads="1"/>
            </p:cNvSpPr>
            <p:nvPr/>
          </p:nvSpPr>
          <p:spPr bwMode="auto">
            <a:xfrm rot="1020000">
              <a:off x="1952" y="1017"/>
              <a:ext cx="663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Marginal</a:t>
              </a:r>
            </a:p>
          </p:txBody>
        </p:sp>
        <p:sp>
          <p:nvSpPr>
            <p:cNvPr id="12344" name="Line 56"/>
            <p:cNvSpPr>
              <a:spLocks noChangeShapeType="1"/>
            </p:cNvSpPr>
            <p:nvPr/>
          </p:nvSpPr>
          <p:spPr bwMode="auto">
            <a:xfrm flipV="1">
              <a:off x="4385" y="3128"/>
              <a:ext cx="1507" cy="283"/>
            </a:xfrm>
            <a:prstGeom prst="line">
              <a:avLst/>
            </a:prstGeom>
            <a:noFill/>
            <a:ln w="38160" cap="sq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2345" name="Text Box 57"/>
            <p:cNvSpPr txBox="1">
              <a:spLocks noChangeArrowheads="1"/>
            </p:cNvSpPr>
            <p:nvPr/>
          </p:nvSpPr>
          <p:spPr bwMode="auto">
            <a:xfrm rot="21000000">
              <a:off x="4825" y="3063"/>
              <a:ext cx="966" cy="16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1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Av.João XXIII</a:t>
              </a:r>
            </a:p>
          </p:txBody>
        </p:sp>
        <p:sp>
          <p:nvSpPr>
            <p:cNvPr id="12346" name="Freeform 58"/>
            <p:cNvSpPr>
              <a:spLocks noChangeArrowheads="1"/>
            </p:cNvSpPr>
            <p:nvPr/>
          </p:nvSpPr>
          <p:spPr bwMode="auto">
            <a:xfrm>
              <a:off x="2444" y="2542"/>
              <a:ext cx="1288" cy="1885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1 0 0"/>
                <a:gd name="G15" fmla="+- 1 0 0"/>
                <a:gd name="G16" fmla="+- 1 0 0"/>
                <a:gd name="G17" fmla="+- 1 0 0"/>
                <a:gd name="G18" fmla="+- 1 0 0"/>
                <a:gd name="G19" fmla="+- 1 0 0"/>
                <a:gd name="G20" fmla="+- 1 0 0"/>
                <a:gd name="G21" fmla="+- 1462 0 0"/>
                <a:gd name="T0" fmla="*/ 1619633 w 2049603"/>
                <a:gd name="T1" fmla="*/ 0 h 2885090"/>
                <a:gd name="T2" fmla="*/ 1918401 w 2049603"/>
                <a:gd name="T3" fmla="*/ 385100 h 2885090"/>
                <a:gd name="T4" fmla="*/ 2044197 w 2049603"/>
                <a:gd name="T5" fmla="*/ 722063 h 2885090"/>
                <a:gd name="T6" fmla="*/ 1902677 w 2049603"/>
                <a:gd name="T7" fmla="*/ 1139256 h 2885090"/>
                <a:gd name="T8" fmla="*/ 1556735 w 2049603"/>
                <a:gd name="T9" fmla="*/ 1444127 h 2885090"/>
                <a:gd name="T10" fmla="*/ 896301 w 2049603"/>
                <a:gd name="T11" fmla="*/ 2005733 h 2885090"/>
                <a:gd name="T12" fmla="*/ 204420 w 2049603"/>
                <a:gd name="T13" fmla="*/ 2679658 h 2885090"/>
                <a:gd name="T14" fmla="*/ 0 w 2049603"/>
                <a:gd name="T15" fmla="*/ 2936393 h 2885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9603" h="2885090">
                  <a:moveTo>
                    <a:pt x="1623848" y="0"/>
                  </a:moveTo>
                  <a:cubicBezTo>
                    <a:pt x="1738148" y="130065"/>
                    <a:pt x="1852448" y="260131"/>
                    <a:pt x="1923393" y="378372"/>
                  </a:cubicBezTo>
                  <a:cubicBezTo>
                    <a:pt x="1994338" y="496613"/>
                    <a:pt x="2052144" y="585951"/>
                    <a:pt x="2049517" y="709448"/>
                  </a:cubicBezTo>
                  <a:cubicBezTo>
                    <a:pt x="2046890" y="832945"/>
                    <a:pt x="1989083" y="1001111"/>
                    <a:pt x="1907628" y="1119352"/>
                  </a:cubicBezTo>
                  <a:cubicBezTo>
                    <a:pt x="1826173" y="1237593"/>
                    <a:pt x="1728952" y="1277006"/>
                    <a:pt x="1560786" y="1418896"/>
                  </a:cubicBezTo>
                  <a:cubicBezTo>
                    <a:pt x="1392620" y="1560786"/>
                    <a:pt x="1124606" y="1768366"/>
                    <a:pt x="898634" y="1970690"/>
                  </a:cubicBezTo>
                  <a:cubicBezTo>
                    <a:pt x="672662" y="2173014"/>
                    <a:pt x="354724" y="2480441"/>
                    <a:pt x="204952" y="2632841"/>
                  </a:cubicBezTo>
                  <a:cubicBezTo>
                    <a:pt x="55180" y="2785241"/>
                    <a:pt x="18393" y="2874580"/>
                    <a:pt x="0" y="2885090"/>
                  </a:cubicBezTo>
                </a:path>
              </a:pathLst>
            </a:custGeom>
            <a:noFill/>
            <a:ln w="38160" cap="flat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47" name="Text Box 59"/>
            <p:cNvSpPr txBox="1">
              <a:spLocks noChangeArrowheads="1"/>
            </p:cNvSpPr>
            <p:nvPr/>
          </p:nvSpPr>
          <p:spPr bwMode="auto">
            <a:xfrm rot="19140000">
              <a:off x="2290" y="3655"/>
              <a:ext cx="1314" cy="154"/>
            </a:xfrm>
            <a:prstGeom prst="rect">
              <a:avLst/>
            </a:prstGeom>
            <a:solidFill>
              <a:srgbClr val="CCC1DA">
                <a:alpha val="46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pt-BR" altLang="pt-BR" sz="10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Av. Cel Joaquim de Oliveira Prata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</TotalTime>
  <Words>962</Words>
  <Application>Microsoft Office PowerPoint</Application>
  <PresentationFormat>Apresentação na tela (4:3)</PresentationFormat>
  <Paragraphs>234</Paragraphs>
  <Slides>39</Slides>
  <Notes>39</Notes>
  <HiddenSlides>0</HiddenSlides>
  <MMClips>1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39</vt:i4>
      </vt:variant>
    </vt:vector>
  </HeadingPairs>
  <TitlesOfParts>
    <vt:vector size="50" baseType="lpstr">
      <vt:lpstr>Microsoft YaHei</vt:lpstr>
      <vt:lpstr>Arial</vt:lpstr>
      <vt:lpstr>Calibri</vt:lpstr>
      <vt:lpstr>Ebrima</vt:lpstr>
      <vt:lpstr>Segoe UI</vt:lpstr>
      <vt:lpstr>Symbol</vt:lpstr>
      <vt:lpstr>Times New Roman</vt:lpstr>
      <vt:lpstr>Wingdings</vt:lpstr>
      <vt:lpstr>Wingdings 2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Edna Costa de Oliveira</dc:creator>
  <cp:keywords/>
  <dc:description/>
  <cp:lastModifiedBy>Fernanda Amélia Macedo</cp:lastModifiedBy>
  <cp:revision>59</cp:revision>
  <cp:lastPrinted>2017-12-15T12:33:02Z</cp:lastPrinted>
  <dcterms:created xsi:type="dcterms:W3CDTF">2017-12-15T10:55:16Z</dcterms:created>
  <dcterms:modified xsi:type="dcterms:W3CDTF">2018-10-25T20:08:16Z</dcterms:modified>
</cp:coreProperties>
</file>